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314" r:id="rId2"/>
    <p:sldId id="315" r:id="rId3"/>
    <p:sldId id="316" r:id="rId4"/>
    <p:sldId id="370" r:id="rId5"/>
    <p:sldId id="371" r:id="rId6"/>
    <p:sldId id="365" r:id="rId7"/>
    <p:sldId id="36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69"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06" r:id="rId53"/>
    <p:sldId id="257" r:id="rId54"/>
    <p:sldId id="258" r:id="rId55"/>
    <p:sldId id="259" r:id="rId56"/>
    <p:sldId id="260" r:id="rId57"/>
    <p:sldId id="261" r:id="rId58"/>
    <p:sldId id="262" r:id="rId59"/>
    <p:sldId id="263" r:id="rId60"/>
    <p:sldId id="265" r:id="rId61"/>
    <p:sldId id="264" r:id="rId62"/>
    <p:sldId id="266" r:id="rId63"/>
    <p:sldId id="267" r:id="rId64"/>
    <p:sldId id="268" r:id="rId65"/>
    <p:sldId id="269" r:id="rId66"/>
    <p:sldId id="270" r:id="rId67"/>
    <p:sldId id="271" r:id="rId68"/>
    <p:sldId id="272" r:id="rId69"/>
    <p:sldId id="273" r:id="rId70"/>
    <p:sldId id="274" r:id="rId71"/>
    <p:sldId id="275" r:id="rId72"/>
    <p:sldId id="276" r:id="rId73"/>
    <p:sldId id="277" r:id="rId74"/>
    <p:sldId id="278" r:id="rId75"/>
    <p:sldId id="360"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 id="297" r:id="rId95"/>
    <p:sldId id="298" r:id="rId96"/>
    <p:sldId id="299" r:id="rId97"/>
    <p:sldId id="300" r:id="rId98"/>
    <p:sldId id="301" r:id="rId99"/>
    <p:sldId id="302" r:id="rId100"/>
    <p:sldId id="303" r:id="rId101"/>
    <p:sldId id="304" r:id="rId102"/>
    <p:sldId id="305" r:id="rId103"/>
    <p:sldId id="367" r:id="rId104"/>
    <p:sldId id="361" r:id="rId105"/>
    <p:sldId id="307" r:id="rId106"/>
    <p:sldId id="308" r:id="rId107"/>
    <p:sldId id="368" r:id="rId108"/>
    <p:sldId id="363" r:id="rId109"/>
    <p:sldId id="309" r:id="rId110"/>
    <p:sldId id="310" r:id="rId111"/>
    <p:sldId id="311" r:id="rId112"/>
    <p:sldId id="312" r:id="rId113"/>
    <p:sldId id="364" r:id="rId114"/>
    <p:sldId id="313"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5" autoAdjust="0"/>
    <p:restoredTop sz="94660"/>
  </p:normalViewPr>
  <p:slideViewPr>
    <p:cSldViewPr>
      <p:cViewPr varScale="1">
        <p:scale>
          <a:sx n="55" d="100"/>
          <a:sy n="55" d="100"/>
        </p:scale>
        <p:origin x="-1147"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latin typeface="Times New Roman" pitchFamily="18" charset="0"/>
                <a:cs typeface="Times New Roman" pitchFamily="18" charset="0"/>
              </a:rPr>
              <a:t>2010 Estimated</a:t>
            </a:r>
            <a:r>
              <a:rPr lang="en-US" baseline="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Military</a:t>
            </a:r>
            <a:r>
              <a:rPr lang="en-US" baseline="0" dirty="0" smtClean="0">
                <a:latin typeface="Times New Roman" pitchFamily="18" charset="0"/>
                <a:cs typeface="Times New Roman" pitchFamily="18" charset="0"/>
              </a:rPr>
              <a:t> Numbers: China - USA Comparison</a:t>
            </a:r>
          </a:p>
          <a:p>
            <a:pPr>
              <a:defRPr/>
            </a:pPr>
            <a:r>
              <a:rPr lang="en-US" baseline="0" dirty="0" smtClean="0">
                <a:latin typeface="Times New Roman" pitchFamily="18" charset="0"/>
                <a:cs typeface="Times New Roman" pitchFamily="18" charset="0"/>
              </a:rPr>
              <a:t> (in millions)</a:t>
            </a:r>
            <a:endParaRPr lang="en-US" dirty="0">
              <a:latin typeface="Times New Roman" pitchFamily="18" charset="0"/>
              <a:cs typeface="Times New Roman" pitchFamily="18" charset="0"/>
            </a:endParaRPr>
          </a:p>
        </c:rich>
      </c:tx>
      <c:overlay val="0"/>
    </c:title>
    <c:autoTitleDeleted val="0"/>
    <c:plotArea>
      <c:layout/>
      <c:barChart>
        <c:barDir val="col"/>
        <c:grouping val="clustered"/>
        <c:varyColors val="0"/>
        <c:ser>
          <c:idx val="0"/>
          <c:order val="0"/>
          <c:tx>
            <c:strRef>
              <c:f>Sheet1!$B$1</c:f>
              <c:strCache>
                <c:ptCount val="1"/>
                <c:pt idx="0">
                  <c:v>China</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Manpower available for military service </c:v>
                </c:pt>
                <c:pt idx="1">
                  <c:v>Manpower fit for military service</c:v>
                </c:pt>
                <c:pt idx="2">
                  <c:v>Manpower reaching militarily significant age annually</c:v>
                </c:pt>
              </c:strCache>
            </c:strRef>
          </c:cat>
          <c:val>
            <c:numRef>
              <c:f>Sheet1!$B$2:$B$4</c:f>
              <c:numCache>
                <c:formatCode>General</c:formatCode>
                <c:ptCount val="3"/>
                <c:pt idx="0">
                  <c:v>749.6</c:v>
                </c:pt>
                <c:pt idx="1">
                  <c:v>618.29999999999995</c:v>
                </c:pt>
                <c:pt idx="2">
                  <c:v>19.5</c:v>
                </c:pt>
              </c:numCache>
            </c:numRef>
          </c:val>
        </c:ser>
        <c:ser>
          <c:idx val="1"/>
          <c:order val="1"/>
          <c:tx>
            <c:strRef>
              <c:f>Sheet1!$C$1</c:f>
              <c:strCache>
                <c:ptCount val="1"/>
                <c:pt idx="0">
                  <c:v>USA</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Manpower available for military service </c:v>
                </c:pt>
                <c:pt idx="1">
                  <c:v>Manpower fit for military service</c:v>
                </c:pt>
                <c:pt idx="2">
                  <c:v>Manpower reaching militarily significant age annually</c:v>
                </c:pt>
              </c:strCache>
            </c:strRef>
          </c:cat>
          <c:val>
            <c:numRef>
              <c:f>Sheet1!$C$2:$C$4</c:f>
              <c:numCache>
                <c:formatCode>General</c:formatCode>
                <c:ptCount val="3"/>
                <c:pt idx="0">
                  <c:v>145.19999999999999</c:v>
                </c:pt>
                <c:pt idx="1">
                  <c:v>119.6</c:v>
                </c:pt>
                <c:pt idx="2">
                  <c:v>4.3000000000000007</c:v>
                </c:pt>
              </c:numCache>
            </c:numRef>
          </c:val>
        </c:ser>
        <c:dLbls>
          <c:showLegendKey val="0"/>
          <c:showVal val="0"/>
          <c:showCatName val="0"/>
          <c:showSerName val="0"/>
          <c:showPercent val="0"/>
          <c:showBubbleSize val="0"/>
        </c:dLbls>
        <c:gapWidth val="150"/>
        <c:axId val="69941888"/>
        <c:axId val="72619136"/>
      </c:barChart>
      <c:catAx>
        <c:axId val="69941888"/>
        <c:scaling>
          <c:orientation val="minMax"/>
        </c:scaling>
        <c:delete val="0"/>
        <c:axPos val="b"/>
        <c:numFmt formatCode="General" sourceLinked="0"/>
        <c:majorTickMark val="none"/>
        <c:minorTickMark val="none"/>
        <c:tickLblPos val="nextTo"/>
        <c:txPr>
          <a:bodyPr rot="0"/>
          <a:lstStyle/>
          <a:p>
            <a:pPr>
              <a:defRPr/>
            </a:pPr>
            <a:endParaRPr lang="en-US"/>
          </a:p>
        </c:txPr>
        <c:crossAx val="72619136"/>
        <c:crosses val="autoZero"/>
        <c:auto val="1"/>
        <c:lblAlgn val="ctr"/>
        <c:lblOffset val="100"/>
        <c:noMultiLvlLbl val="0"/>
      </c:catAx>
      <c:valAx>
        <c:axId val="72619136"/>
        <c:scaling>
          <c:orientation val="minMax"/>
        </c:scaling>
        <c:delete val="0"/>
        <c:axPos val="l"/>
        <c:majorGridlines/>
        <c:numFmt formatCode="General" sourceLinked="1"/>
        <c:majorTickMark val="none"/>
        <c:minorTickMark val="none"/>
        <c:tickLblPos val="nextTo"/>
        <c:crossAx val="6994188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259593-C089-40D2-BDA7-04C1E8E0831E}" type="datetimeFigureOut">
              <a:rPr lang="en-US" smtClean="0"/>
              <a:t>2/27/2017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52CB7-E003-4719-A7DF-12FD1995AD23}" type="slidenum">
              <a:rPr lang="en-US" smtClean="0"/>
              <a:t>‹#›</a:t>
            </a:fld>
            <a:endParaRPr lang="en-US"/>
          </a:p>
        </p:txBody>
      </p:sp>
    </p:spTree>
    <p:extLst>
      <p:ext uri="{BB962C8B-B14F-4D97-AF65-F5344CB8AC3E}">
        <p14:creationId xmlns:p14="http://schemas.microsoft.com/office/powerpoint/2010/main" val="1733338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CD38B4-B4CF-4953-BE3A-43ECD3AD14A7}" type="slidenum">
              <a:rPr lang="en-US"/>
              <a:t>1</a:t>
            </a:fld>
            <a:endParaRPr lang="en-US"/>
          </a:p>
        </p:txBody>
      </p:sp>
    </p:spTree>
    <p:extLst>
      <p:ext uri="{BB962C8B-B14F-4D97-AF65-F5344CB8AC3E}">
        <p14:creationId xmlns:p14="http://schemas.microsoft.com/office/powerpoint/2010/main" val="39579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13</a:t>
            </a:fld>
            <a:endParaRPr lang="en-US"/>
          </a:p>
        </p:txBody>
      </p:sp>
    </p:spTree>
    <p:extLst>
      <p:ext uri="{BB962C8B-B14F-4D97-AF65-F5344CB8AC3E}">
        <p14:creationId xmlns:p14="http://schemas.microsoft.com/office/powerpoint/2010/main" val="239586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14</a:t>
            </a:fld>
            <a:endParaRPr lang="en-US"/>
          </a:p>
        </p:txBody>
      </p:sp>
    </p:spTree>
    <p:extLst>
      <p:ext uri="{BB962C8B-B14F-4D97-AF65-F5344CB8AC3E}">
        <p14:creationId xmlns:p14="http://schemas.microsoft.com/office/powerpoint/2010/main" val="1314618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15</a:t>
            </a:fld>
            <a:endParaRPr lang="en-US"/>
          </a:p>
        </p:txBody>
      </p:sp>
    </p:spTree>
    <p:extLst>
      <p:ext uri="{BB962C8B-B14F-4D97-AF65-F5344CB8AC3E}">
        <p14:creationId xmlns:p14="http://schemas.microsoft.com/office/powerpoint/2010/main" val="408770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16</a:t>
            </a:fld>
            <a:endParaRPr lang="en-US"/>
          </a:p>
        </p:txBody>
      </p:sp>
    </p:spTree>
    <p:extLst>
      <p:ext uri="{BB962C8B-B14F-4D97-AF65-F5344CB8AC3E}">
        <p14:creationId xmlns:p14="http://schemas.microsoft.com/office/powerpoint/2010/main" val="25838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17</a:t>
            </a:fld>
            <a:endParaRPr lang="en-US"/>
          </a:p>
        </p:txBody>
      </p:sp>
    </p:spTree>
    <p:extLst>
      <p:ext uri="{BB962C8B-B14F-4D97-AF65-F5344CB8AC3E}">
        <p14:creationId xmlns:p14="http://schemas.microsoft.com/office/powerpoint/2010/main" val="312105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18</a:t>
            </a:fld>
            <a:endParaRPr lang="en-US"/>
          </a:p>
        </p:txBody>
      </p:sp>
    </p:spTree>
    <p:extLst>
      <p:ext uri="{BB962C8B-B14F-4D97-AF65-F5344CB8AC3E}">
        <p14:creationId xmlns:p14="http://schemas.microsoft.com/office/powerpoint/2010/main" val="152316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19</a:t>
            </a:fld>
            <a:endParaRPr lang="en-US"/>
          </a:p>
        </p:txBody>
      </p:sp>
    </p:spTree>
    <p:extLst>
      <p:ext uri="{BB962C8B-B14F-4D97-AF65-F5344CB8AC3E}">
        <p14:creationId xmlns:p14="http://schemas.microsoft.com/office/powerpoint/2010/main" val="2904704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20</a:t>
            </a:fld>
            <a:endParaRPr lang="en-US"/>
          </a:p>
        </p:txBody>
      </p:sp>
    </p:spTree>
    <p:extLst>
      <p:ext uri="{BB962C8B-B14F-4D97-AF65-F5344CB8AC3E}">
        <p14:creationId xmlns:p14="http://schemas.microsoft.com/office/powerpoint/2010/main" val="1989716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21</a:t>
            </a:fld>
            <a:endParaRPr lang="en-US"/>
          </a:p>
        </p:txBody>
      </p:sp>
    </p:spTree>
    <p:extLst>
      <p:ext uri="{BB962C8B-B14F-4D97-AF65-F5344CB8AC3E}">
        <p14:creationId xmlns:p14="http://schemas.microsoft.com/office/powerpoint/2010/main" val="400875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22</a:t>
            </a:fld>
            <a:endParaRPr lang="en-US"/>
          </a:p>
        </p:txBody>
      </p:sp>
    </p:spTree>
    <p:extLst>
      <p:ext uri="{BB962C8B-B14F-4D97-AF65-F5344CB8AC3E}">
        <p14:creationId xmlns:p14="http://schemas.microsoft.com/office/powerpoint/2010/main" val="52061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CD38B4-B4CF-4953-BE3A-43ECD3AD14A7}" type="slidenum">
              <a:rPr lang="en-US"/>
              <a:t>2</a:t>
            </a:fld>
            <a:endParaRPr lang="en-US"/>
          </a:p>
        </p:txBody>
      </p:sp>
    </p:spTree>
    <p:extLst>
      <p:ext uri="{BB962C8B-B14F-4D97-AF65-F5344CB8AC3E}">
        <p14:creationId xmlns:p14="http://schemas.microsoft.com/office/powerpoint/2010/main" val="3610546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23</a:t>
            </a:fld>
            <a:endParaRPr lang="en-US"/>
          </a:p>
        </p:txBody>
      </p:sp>
    </p:spTree>
    <p:extLst>
      <p:ext uri="{BB962C8B-B14F-4D97-AF65-F5344CB8AC3E}">
        <p14:creationId xmlns:p14="http://schemas.microsoft.com/office/powerpoint/2010/main" val="635800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24</a:t>
            </a:fld>
            <a:endParaRPr lang="en-US"/>
          </a:p>
        </p:txBody>
      </p:sp>
    </p:spTree>
    <p:extLst>
      <p:ext uri="{BB962C8B-B14F-4D97-AF65-F5344CB8AC3E}">
        <p14:creationId xmlns:p14="http://schemas.microsoft.com/office/powerpoint/2010/main" val="2242604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25</a:t>
            </a:fld>
            <a:endParaRPr lang="en-US"/>
          </a:p>
        </p:txBody>
      </p:sp>
    </p:spTree>
    <p:extLst>
      <p:ext uri="{BB962C8B-B14F-4D97-AF65-F5344CB8AC3E}">
        <p14:creationId xmlns:p14="http://schemas.microsoft.com/office/powerpoint/2010/main" val="2959382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26</a:t>
            </a:fld>
            <a:endParaRPr lang="en-US"/>
          </a:p>
        </p:txBody>
      </p:sp>
    </p:spTree>
    <p:extLst>
      <p:ext uri="{BB962C8B-B14F-4D97-AF65-F5344CB8AC3E}">
        <p14:creationId xmlns:p14="http://schemas.microsoft.com/office/powerpoint/2010/main" val="1074709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27</a:t>
            </a:fld>
            <a:endParaRPr lang="en-US"/>
          </a:p>
        </p:txBody>
      </p:sp>
    </p:spTree>
    <p:extLst>
      <p:ext uri="{BB962C8B-B14F-4D97-AF65-F5344CB8AC3E}">
        <p14:creationId xmlns:p14="http://schemas.microsoft.com/office/powerpoint/2010/main" val="2822361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28</a:t>
            </a:fld>
            <a:endParaRPr lang="en-US"/>
          </a:p>
        </p:txBody>
      </p:sp>
    </p:spTree>
    <p:extLst>
      <p:ext uri="{BB962C8B-B14F-4D97-AF65-F5344CB8AC3E}">
        <p14:creationId xmlns:p14="http://schemas.microsoft.com/office/powerpoint/2010/main" val="761514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29</a:t>
            </a:fld>
            <a:endParaRPr lang="en-US"/>
          </a:p>
        </p:txBody>
      </p:sp>
    </p:spTree>
    <p:extLst>
      <p:ext uri="{BB962C8B-B14F-4D97-AF65-F5344CB8AC3E}">
        <p14:creationId xmlns:p14="http://schemas.microsoft.com/office/powerpoint/2010/main" val="361890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30</a:t>
            </a:fld>
            <a:endParaRPr lang="en-US"/>
          </a:p>
        </p:txBody>
      </p:sp>
    </p:spTree>
    <p:extLst>
      <p:ext uri="{BB962C8B-B14F-4D97-AF65-F5344CB8AC3E}">
        <p14:creationId xmlns:p14="http://schemas.microsoft.com/office/powerpoint/2010/main" val="4107711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31</a:t>
            </a:fld>
            <a:endParaRPr lang="en-US"/>
          </a:p>
        </p:txBody>
      </p:sp>
    </p:spTree>
    <p:extLst>
      <p:ext uri="{BB962C8B-B14F-4D97-AF65-F5344CB8AC3E}">
        <p14:creationId xmlns:p14="http://schemas.microsoft.com/office/powerpoint/2010/main" val="793623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32</a:t>
            </a:fld>
            <a:endParaRPr lang="en-US"/>
          </a:p>
        </p:txBody>
      </p:sp>
    </p:spTree>
    <p:extLst>
      <p:ext uri="{BB962C8B-B14F-4D97-AF65-F5344CB8AC3E}">
        <p14:creationId xmlns:p14="http://schemas.microsoft.com/office/powerpoint/2010/main" val="242798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CD38B4-B4CF-4953-BE3A-43ECD3AD14A7}" type="slidenum">
              <a:rPr lang="en-US"/>
              <a:t>3</a:t>
            </a:fld>
            <a:endParaRPr lang="en-US"/>
          </a:p>
        </p:txBody>
      </p:sp>
    </p:spTree>
    <p:extLst>
      <p:ext uri="{BB962C8B-B14F-4D97-AF65-F5344CB8AC3E}">
        <p14:creationId xmlns:p14="http://schemas.microsoft.com/office/powerpoint/2010/main" val="97341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33</a:t>
            </a:fld>
            <a:endParaRPr lang="en-US"/>
          </a:p>
        </p:txBody>
      </p:sp>
    </p:spTree>
    <p:extLst>
      <p:ext uri="{BB962C8B-B14F-4D97-AF65-F5344CB8AC3E}">
        <p14:creationId xmlns:p14="http://schemas.microsoft.com/office/powerpoint/2010/main" val="3259967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34</a:t>
            </a:fld>
            <a:endParaRPr lang="en-US"/>
          </a:p>
        </p:txBody>
      </p:sp>
    </p:spTree>
    <p:extLst>
      <p:ext uri="{BB962C8B-B14F-4D97-AF65-F5344CB8AC3E}">
        <p14:creationId xmlns:p14="http://schemas.microsoft.com/office/powerpoint/2010/main" val="10293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35</a:t>
            </a:fld>
            <a:endParaRPr lang="en-US"/>
          </a:p>
        </p:txBody>
      </p:sp>
    </p:spTree>
    <p:extLst>
      <p:ext uri="{BB962C8B-B14F-4D97-AF65-F5344CB8AC3E}">
        <p14:creationId xmlns:p14="http://schemas.microsoft.com/office/powerpoint/2010/main" val="3996239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36</a:t>
            </a:fld>
            <a:endParaRPr lang="en-US"/>
          </a:p>
        </p:txBody>
      </p:sp>
    </p:spTree>
    <p:extLst>
      <p:ext uri="{BB962C8B-B14F-4D97-AF65-F5344CB8AC3E}">
        <p14:creationId xmlns:p14="http://schemas.microsoft.com/office/powerpoint/2010/main" val="81361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Fisher Jr., R. D. (2012). Rising Dragon. Aviation Week &amp; Space Technology, 174(47), 61.</a:t>
            </a:r>
          </a:p>
          <a:p>
            <a:endParaRPr lang="en-US" dirty="0" smtClean="0"/>
          </a:p>
          <a:p>
            <a:r>
              <a:rPr lang="en-US" sz="1200" b="0" i="0" kern="1200" dirty="0" smtClean="0">
                <a:solidFill>
                  <a:schemeClr val="tx1"/>
                </a:solidFill>
                <a:effectLst/>
                <a:latin typeface="+mn-lt"/>
                <a:ea typeface="+mn-ea"/>
                <a:cs typeface="+mn-cs"/>
              </a:rPr>
              <a:t>GDP statistics - countries compared worldwide - </a:t>
            </a:r>
            <a:r>
              <a:rPr lang="en-US" sz="1200" b="0" i="0" kern="1200" dirty="0" err="1" smtClean="0">
                <a:solidFill>
                  <a:schemeClr val="tx1"/>
                </a:solidFill>
                <a:effectLst/>
                <a:latin typeface="+mn-lt"/>
                <a:ea typeface="+mn-ea"/>
                <a:cs typeface="+mn-cs"/>
              </a:rPr>
              <a:t>NationMaster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NationMaster</a:t>
            </a:r>
            <a:r>
              <a:rPr lang="en-US" sz="1200" b="0" i="1" kern="1200" dirty="0" smtClean="0">
                <a:solidFill>
                  <a:schemeClr val="tx1"/>
                </a:solidFill>
                <a:effectLst/>
                <a:latin typeface="+mn-lt"/>
                <a:ea typeface="+mn-ea"/>
                <a:cs typeface="+mn-cs"/>
              </a:rPr>
              <a:t> - World Statistics, Country Comparisons</a:t>
            </a:r>
            <a:r>
              <a:rPr lang="en-US" sz="1200" b="0" i="0" kern="1200" dirty="0" smtClean="0">
                <a:solidFill>
                  <a:schemeClr val="tx1"/>
                </a:solidFill>
                <a:effectLst/>
                <a:latin typeface="+mn-lt"/>
                <a:ea typeface="+mn-ea"/>
                <a:cs typeface="+mn-cs"/>
              </a:rPr>
              <a:t>. Retrieved March 16, 2013, from http://www.nationmaster.com/graph/eco_gdp-economy-gdp&amp;date=2006</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Central Intelligence Agency. (2013, February 14). Retrieved March 16, 2013, from The World Factbook: https://www.cia.gov/library/publications/the-world-factbook/geos/ch.html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Military Spending. (</a:t>
            </a:r>
            <a:r>
              <a:rPr lang="en-US" sz="1200" b="0" i="0" kern="1200" dirty="0" err="1"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GlobalSecurity.org - Reliable Security Information</a:t>
            </a:r>
            <a:r>
              <a:rPr lang="en-US" sz="1200" b="0" i="0" kern="1200" dirty="0" smtClean="0">
                <a:solidFill>
                  <a:schemeClr val="tx1"/>
                </a:solidFill>
                <a:effectLst/>
                <a:latin typeface="+mn-lt"/>
                <a:ea typeface="+mn-ea"/>
                <a:cs typeface="+mn-cs"/>
              </a:rPr>
              <a:t>. Retrieved March 17, 2013, from http://www.globalsecurity.org/military/wo</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37</a:t>
            </a:fld>
            <a:endParaRPr lang="en-US"/>
          </a:p>
        </p:txBody>
      </p:sp>
    </p:spTree>
    <p:extLst>
      <p:ext uri="{BB962C8B-B14F-4D97-AF65-F5344CB8AC3E}">
        <p14:creationId xmlns:p14="http://schemas.microsoft.com/office/powerpoint/2010/main" val="1514107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is interesting</a:t>
            </a:r>
            <a:r>
              <a:rPr lang="en-US" sz="1200" kern="1200" baseline="0" dirty="0" smtClean="0">
                <a:solidFill>
                  <a:schemeClr val="tx1"/>
                </a:solidFill>
                <a:effectLst/>
                <a:latin typeface="+mn-lt"/>
                <a:ea typeface="+mn-ea"/>
                <a:cs typeface="+mn-cs"/>
              </a:rPr>
              <a:t> about this graph is that it projects China’s defense spending surpassing the United States’ as early as 2025.  You will notice a dotted line following each red line for China’s defense spending.  This line is based on the common belief that China may not accurately report its spending / budget numbers.  Many researchers believe China’s defense spending is far greater than actually reported.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Graph</a:t>
            </a:r>
            <a:r>
              <a:rPr lang="en-US" sz="1200" kern="1200" baseline="0" dirty="0" smtClean="0">
                <a:solidFill>
                  <a:schemeClr val="tx1"/>
                </a:solidFill>
                <a:effectLst/>
                <a:latin typeface="+mn-lt"/>
                <a:ea typeface="+mn-ea"/>
                <a:cs typeface="+mn-cs"/>
              </a:rPr>
              <a:t> source: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Defense Industry Daily staff. (2013, March 15). </a:t>
            </a:r>
            <a:r>
              <a:rPr lang="en-US" sz="1200" i="1" kern="1200" dirty="0" smtClean="0">
                <a:solidFill>
                  <a:schemeClr val="tx1"/>
                </a:solidFill>
                <a:effectLst/>
                <a:latin typeface="+mn-lt"/>
                <a:ea typeface="+mn-ea"/>
                <a:cs typeface="+mn-cs"/>
              </a:rPr>
              <a:t>Bold Projections Taken Out of Context Overstate China’s Leeway for Military Budget Growth</a:t>
            </a:r>
            <a:r>
              <a:rPr lang="en-US" sz="1200" kern="1200" dirty="0" smtClean="0">
                <a:solidFill>
                  <a:schemeClr val="tx1"/>
                </a:solidFill>
                <a:effectLst/>
                <a:latin typeface="+mn-lt"/>
                <a:ea typeface="+mn-ea"/>
                <a:cs typeface="+mn-cs"/>
              </a:rPr>
              <a:t>. Retrieved from Defense Industry Daily: http://www.defenseindustrydaily.com/china-military-spending-projections-010980/</a:t>
            </a: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38</a:t>
            </a:fld>
            <a:endParaRPr lang="en-US"/>
          </a:p>
        </p:txBody>
      </p:sp>
    </p:spTree>
    <p:extLst>
      <p:ext uri="{BB962C8B-B14F-4D97-AF65-F5344CB8AC3E}">
        <p14:creationId xmlns:p14="http://schemas.microsoft.com/office/powerpoint/2010/main" val="3411418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http://www.sinodefence.com/overview/organisation/cmc.asp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http://www.sinodefence.com/overview/organisation/mnd.asp</a:t>
            </a:r>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39</a:t>
            </a:fld>
            <a:endParaRPr lang="en-US"/>
          </a:p>
        </p:txBody>
      </p:sp>
    </p:spTree>
    <p:extLst>
      <p:ext uri="{BB962C8B-B14F-4D97-AF65-F5344CB8AC3E}">
        <p14:creationId xmlns:p14="http://schemas.microsoft.com/office/powerpoint/2010/main" val="812503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40</a:t>
            </a:fld>
            <a:endParaRPr lang="en-US"/>
          </a:p>
        </p:txBody>
      </p:sp>
    </p:spTree>
    <p:extLst>
      <p:ext uri="{BB962C8B-B14F-4D97-AF65-F5344CB8AC3E}">
        <p14:creationId xmlns:p14="http://schemas.microsoft.com/office/powerpoint/2010/main" val="2712498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Central Intelligence Agency. (2013, February 14). Retrieved March 16, 2013, from The World Factbook: https://www.cia.gov/library/publications/the-world-factbook/geos/ch.html</a:t>
            </a: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41</a:t>
            </a:fld>
            <a:endParaRPr lang="en-US"/>
          </a:p>
        </p:txBody>
      </p:sp>
    </p:spTree>
    <p:extLst>
      <p:ext uri="{BB962C8B-B14F-4D97-AF65-F5344CB8AC3E}">
        <p14:creationId xmlns:p14="http://schemas.microsoft.com/office/powerpoint/2010/main" val="812503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Central Intelligence Agency. (2013, February 14). Retrieved March 16, 2013, from The World Factbook: https://www.cia.gov/library/publications/the-world-factbook/geos/ch.html</a:t>
            </a: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42</a:t>
            </a:fld>
            <a:endParaRPr lang="en-US"/>
          </a:p>
        </p:txBody>
      </p:sp>
    </p:spTree>
    <p:extLst>
      <p:ext uri="{BB962C8B-B14F-4D97-AF65-F5344CB8AC3E}">
        <p14:creationId xmlns:p14="http://schemas.microsoft.com/office/powerpoint/2010/main" val="812503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a:t>
            </a:fld>
            <a:endParaRPr lang="en-US"/>
          </a:p>
        </p:txBody>
      </p:sp>
    </p:spTree>
    <p:extLst>
      <p:ext uri="{BB962C8B-B14F-4D97-AF65-F5344CB8AC3E}">
        <p14:creationId xmlns:p14="http://schemas.microsoft.com/office/powerpoint/2010/main" val="3723850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Central Intelligence Agency. (2013, February 14). Retrieved March 16, 2013, from The World Factbook: https://www.cia.gov/library/publications/the-world-factbook/geos/ch.html</a:t>
            </a: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43</a:t>
            </a:fld>
            <a:endParaRPr lang="en-US"/>
          </a:p>
        </p:txBody>
      </p:sp>
    </p:spTree>
    <p:extLst>
      <p:ext uri="{BB962C8B-B14F-4D97-AF65-F5344CB8AC3E}">
        <p14:creationId xmlns:p14="http://schemas.microsoft.com/office/powerpoint/2010/main" val="812503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44</a:t>
            </a:fld>
            <a:endParaRPr lang="en-US"/>
          </a:p>
        </p:txBody>
      </p:sp>
    </p:spTree>
    <p:extLst>
      <p:ext uri="{BB962C8B-B14F-4D97-AF65-F5344CB8AC3E}">
        <p14:creationId xmlns:p14="http://schemas.microsoft.com/office/powerpoint/2010/main" val="164095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45</a:t>
            </a:fld>
            <a:endParaRPr lang="en-US"/>
          </a:p>
        </p:txBody>
      </p:sp>
    </p:spTree>
    <p:extLst>
      <p:ext uri="{BB962C8B-B14F-4D97-AF65-F5344CB8AC3E}">
        <p14:creationId xmlns:p14="http://schemas.microsoft.com/office/powerpoint/2010/main" val="1310335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46</a:t>
            </a:fld>
            <a:endParaRPr lang="en-US"/>
          </a:p>
        </p:txBody>
      </p:sp>
    </p:spTree>
    <p:extLst>
      <p:ext uri="{BB962C8B-B14F-4D97-AF65-F5344CB8AC3E}">
        <p14:creationId xmlns:p14="http://schemas.microsoft.com/office/powerpoint/2010/main" val="354816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47</a:t>
            </a:fld>
            <a:endParaRPr lang="en-US"/>
          </a:p>
        </p:txBody>
      </p:sp>
    </p:spTree>
    <p:extLst>
      <p:ext uri="{BB962C8B-B14F-4D97-AF65-F5344CB8AC3E}">
        <p14:creationId xmlns:p14="http://schemas.microsoft.com/office/powerpoint/2010/main" val="133217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48</a:t>
            </a:fld>
            <a:endParaRPr lang="en-US"/>
          </a:p>
        </p:txBody>
      </p:sp>
    </p:spTree>
    <p:extLst>
      <p:ext uri="{BB962C8B-B14F-4D97-AF65-F5344CB8AC3E}">
        <p14:creationId xmlns:p14="http://schemas.microsoft.com/office/powerpoint/2010/main" val="1940876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49</a:t>
            </a:fld>
            <a:endParaRPr lang="en-US"/>
          </a:p>
        </p:txBody>
      </p:sp>
    </p:spTree>
    <p:extLst>
      <p:ext uri="{BB962C8B-B14F-4D97-AF65-F5344CB8AC3E}">
        <p14:creationId xmlns:p14="http://schemas.microsoft.com/office/powerpoint/2010/main" val="3246377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a:t>
            </a:r>
            <a:r>
              <a:rPr lang="en-US" baseline="0" dirty="0" smtClean="0"/>
              <a:t> answers to the CMC and State Council through the Ministry of Public Security.  It is not however part of the PLA.  During wartime PAP concerns itself with battlefield security, anti-infiltration and coast guard (similar to the U.S.’ Naval Criminal Investigative Service or Air Force Office of Special Investigations).</a:t>
            </a:r>
          </a:p>
          <a:p>
            <a:endParaRPr lang="en-US" baseline="0" dirty="0" smtClean="0"/>
          </a:p>
          <a:p>
            <a:r>
              <a:rPr lang="en-US" dirty="0" smtClean="0"/>
              <a:t>http://www.globalsecurity.org/intell/world/china/pap.htm</a:t>
            </a:r>
          </a:p>
          <a:p>
            <a:endParaRPr lang="en-US" dirty="0" smtClean="0"/>
          </a:p>
          <a:p>
            <a:r>
              <a:rPr lang="en-US" dirty="0" smtClean="0"/>
              <a:t>http://www.nytimes.com/2009/08/28/world/asia/28china.html?_r=0</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50</a:t>
            </a:fld>
            <a:endParaRPr lang="en-US"/>
          </a:p>
        </p:txBody>
      </p:sp>
    </p:spTree>
    <p:extLst>
      <p:ext uri="{BB962C8B-B14F-4D97-AF65-F5344CB8AC3E}">
        <p14:creationId xmlns:p14="http://schemas.microsoft.com/office/powerpoint/2010/main" val="3571925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http://www.globalsecurity.org/military/world/china/pla-reserve.htm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51</a:t>
            </a:fld>
            <a:endParaRPr lang="en-US"/>
          </a:p>
        </p:txBody>
      </p:sp>
    </p:spTree>
    <p:extLst>
      <p:ext uri="{BB962C8B-B14F-4D97-AF65-F5344CB8AC3E}">
        <p14:creationId xmlns:p14="http://schemas.microsoft.com/office/powerpoint/2010/main" val="115246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http://www.defense.gov/pubs/pdfs/2012_CMPR_Final.pdf</a:t>
            </a:r>
          </a:p>
          <a:p>
            <a:endParaRPr lang="en-US" dirty="0"/>
          </a:p>
        </p:txBody>
      </p:sp>
      <p:sp>
        <p:nvSpPr>
          <p:cNvPr id="4" name="Slide Number Placeholder 3"/>
          <p:cNvSpPr>
            <a:spLocks noGrp="1"/>
          </p:cNvSpPr>
          <p:nvPr>
            <p:ph type="sldNum" sz="quarter" idx="10"/>
          </p:nvPr>
        </p:nvSpPr>
        <p:spPr/>
        <p:txBody>
          <a:bodyPr/>
          <a:lstStyle/>
          <a:p>
            <a:fld id="{B5005CED-4ECE-4397-A764-0849D4D9235F}" type="slidenum">
              <a:rPr lang="en-US" smtClean="0"/>
              <a:pPr/>
              <a:t>52</a:t>
            </a:fld>
            <a:endParaRPr lang="en-US"/>
          </a:p>
        </p:txBody>
      </p:sp>
    </p:spTree>
    <p:extLst>
      <p:ext uri="{BB962C8B-B14F-4D97-AF65-F5344CB8AC3E}">
        <p14:creationId xmlns:p14="http://schemas.microsoft.com/office/powerpoint/2010/main" val="155083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a:t>
            </a:fld>
            <a:endParaRPr lang="en-US"/>
          </a:p>
        </p:txBody>
      </p:sp>
    </p:spTree>
    <p:extLst>
      <p:ext uri="{BB962C8B-B14F-4D97-AF65-F5344CB8AC3E}">
        <p14:creationId xmlns:p14="http://schemas.microsoft.com/office/powerpoint/2010/main" val="4055535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53</a:t>
            </a:fld>
            <a:endParaRPr lang="en-US"/>
          </a:p>
        </p:txBody>
      </p:sp>
    </p:spTree>
    <p:extLst>
      <p:ext uri="{BB962C8B-B14F-4D97-AF65-F5344CB8AC3E}">
        <p14:creationId xmlns:p14="http://schemas.microsoft.com/office/powerpoint/2010/main" val="257209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54</a:t>
            </a:fld>
            <a:endParaRPr lang="en-US"/>
          </a:p>
        </p:txBody>
      </p:sp>
    </p:spTree>
    <p:extLst>
      <p:ext uri="{BB962C8B-B14F-4D97-AF65-F5344CB8AC3E}">
        <p14:creationId xmlns:p14="http://schemas.microsoft.com/office/powerpoint/2010/main" val="1947180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55</a:t>
            </a:fld>
            <a:endParaRPr lang="en-US"/>
          </a:p>
        </p:txBody>
      </p:sp>
    </p:spTree>
    <p:extLst>
      <p:ext uri="{BB962C8B-B14F-4D97-AF65-F5344CB8AC3E}">
        <p14:creationId xmlns:p14="http://schemas.microsoft.com/office/powerpoint/2010/main" val="109421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56</a:t>
            </a:fld>
            <a:endParaRPr lang="en-US"/>
          </a:p>
        </p:txBody>
      </p:sp>
    </p:spTree>
    <p:extLst>
      <p:ext uri="{BB962C8B-B14F-4D97-AF65-F5344CB8AC3E}">
        <p14:creationId xmlns:p14="http://schemas.microsoft.com/office/powerpoint/2010/main" val="12620133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57</a:t>
            </a:fld>
            <a:endParaRPr lang="en-US"/>
          </a:p>
        </p:txBody>
      </p:sp>
    </p:spTree>
    <p:extLst>
      <p:ext uri="{BB962C8B-B14F-4D97-AF65-F5344CB8AC3E}">
        <p14:creationId xmlns:p14="http://schemas.microsoft.com/office/powerpoint/2010/main" val="3321793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58</a:t>
            </a:fld>
            <a:endParaRPr lang="en-US"/>
          </a:p>
        </p:txBody>
      </p:sp>
    </p:spTree>
    <p:extLst>
      <p:ext uri="{BB962C8B-B14F-4D97-AF65-F5344CB8AC3E}">
        <p14:creationId xmlns:p14="http://schemas.microsoft.com/office/powerpoint/2010/main" val="1789532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59</a:t>
            </a:fld>
            <a:endParaRPr lang="en-US"/>
          </a:p>
        </p:txBody>
      </p:sp>
    </p:spTree>
    <p:extLst>
      <p:ext uri="{BB962C8B-B14F-4D97-AF65-F5344CB8AC3E}">
        <p14:creationId xmlns:p14="http://schemas.microsoft.com/office/powerpoint/2010/main" val="1367198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60</a:t>
            </a:fld>
            <a:endParaRPr lang="en-US"/>
          </a:p>
        </p:txBody>
      </p:sp>
    </p:spTree>
    <p:extLst>
      <p:ext uri="{BB962C8B-B14F-4D97-AF65-F5344CB8AC3E}">
        <p14:creationId xmlns:p14="http://schemas.microsoft.com/office/powerpoint/2010/main" val="814903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61</a:t>
            </a:fld>
            <a:endParaRPr lang="en-US"/>
          </a:p>
        </p:txBody>
      </p:sp>
    </p:spTree>
    <p:extLst>
      <p:ext uri="{BB962C8B-B14F-4D97-AF65-F5344CB8AC3E}">
        <p14:creationId xmlns:p14="http://schemas.microsoft.com/office/powerpoint/2010/main" val="900831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62</a:t>
            </a:fld>
            <a:endParaRPr lang="en-US"/>
          </a:p>
        </p:txBody>
      </p:sp>
    </p:spTree>
    <p:extLst>
      <p:ext uri="{BB962C8B-B14F-4D97-AF65-F5344CB8AC3E}">
        <p14:creationId xmlns:p14="http://schemas.microsoft.com/office/powerpoint/2010/main" val="308315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8</a:t>
            </a:fld>
            <a:endParaRPr lang="en-US"/>
          </a:p>
        </p:txBody>
      </p:sp>
    </p:spTree>
    <p:extLst>
      <p:ext uri="{BB962C8B-B14F-4D97-AF65-F5344CB8AC3E}">
        <p14:creationId xmlns:p14="http://schemas.microsoft.com/office/powerpoint/2010/main" val="2468024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63</a:t>
            </a:fld>
            <a:endParaRPr lang="en-US"/>
          </a:p>
        </p:txBody>
      </p:sp>
    </p:spTree>
    <p:extLst>
      <p:ext uri="{BB962C8B-B14F-4D97-AF65-F5344CB8AC3E}">
        <p14:creationId xmlns:p14="http://schemas.microsoft.com/office/powerpoint/2010/main" val="2336211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64</a:t>
            </a:fld>
            <a:endParaRPr lang="en-US"/>
          </a:p>
        </p:txBody>
      </p:sp>
    </p:spTree>
    <p:extLst>
      <p:ext uri="{BB962C8B-B14F-4D97-AF65-F5344CB8AC3E}">
        <p14:creationId xmlns:p14="http://schemas.microsoft.com/office/powerpoint/2010/main" val="4077004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65</a:t>
            </a:fld>
            <a:endParaRPr lang="en-US"/>
          </a:p>
        </p:txBody>
      </p:sp>
    </p:spTree>
    <p:extLst>
      <p:ext uri="{BB962C8B-B14F-4D97-AF65-F5344CB8AC3E}">
        <p14:creationId xmlns:p14="http://schemas.microsoft.com/office/powerpoint/2010/main" val="8374578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66</a:t>
            </a:fld>
            <a:endParaRPr lang="en-US"/>
          </a:p>
        </p:txBody>
      </p:sp>
    </p:spTree>
    <p:extLst>
      <p:ext uri="{BB962C8B-B14F-4D97-AF65-F5344CB8AC3E}">
        <p14:creationId xmlns:p14="http://schemas.microsoft.com/office/powerpoint/2010/main" val="2223991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67</a:t>
            </a:fld>
            <a:endParaRPr lang="en-US"/>
          </a:p>
        </p:txBody>
      </p:sp>
    </p:spTree>
    <p:extLst>
      <p:ext uri="{BB962C8B-B14F-4D97-AF65-F5344CB8AC3E}">
        <p14:creationId xmlns:p14="http://schemas.microsoft.com/office/powerpoint/2010/main" val="3963159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68</a:t>
            </a:fld>
            <a:endParaRPr lang="en-US"/>
          </a:p>
        </p:txBody>
      </p:sp>
    </p:spTree>
    <p:extLst>
      <p:ext uri="{BB962C8B-B14F-4D97-AF65-F5344CB8AC3E}">
        <p14:creationId xmlns:p14="http://schemas.microsoft.com/office/powerpoint/2010/main" val="3551712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69</a:t>
            </a:fld>
            <a:endParaRPr lang="en-US"/>
          </a:p>
        </p:txBody>
      </p:sp>
    </p:spTree>
    <p:extLst>
      <p:ext uri="{BB962C8B-B14F-4D97-AF65-F5344CB8AC3E}">
        <p14:creationId xmlns:p14="http://schemas.microsoft.com/office/powerpoint/2010/main" val="1600814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70</a:t>
            </a:fld>
            <a:endParaRPr lang="en-US"/>
          </a:p>
        </p:txBody>
      </p:sp>
    </p:spTree>
    <p:extLst>
      <p:ext uri="{BB962C8B-B14F-4D97-AF65-F5344CB8AC3E}">
        <p14:creationId xmlns:p14="http://schemas.microsoft.com/office/powerpoint/2010/main" val="2854744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71</a:t>
            </a:fld>
            <a:endParaRPr lang="en-US"/>
          </a:p>
        </p:txBody>
      </p:sp>
    </p:spTree>
    <p:extLst>
      <p:ext uri="{BB962C8B-B14F-4D97-AF65-F5344CB8AC3E}">
        <p14:creationId xmlns:p14="http://schemas.microsoft.com/office/powerpoint/2010/main" val="3543219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74</a:t>
            </a:fld>
            <a:endParaRPr lang="en-US"/>
          </a:p>
        </p:txBody>
      </p:sp>
    </p:spTree>
    <p:extLst>
      <p:ext uri="{BB962C8B-B14F-4D97-AF65-F5344CB8AC3E}">
        <p14:creationId xmlns:p14="http://schemas.microsoft.com/office/powerpoint/2010/main" val="6017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a:t>
            </a:fld>
            <a:endParaRPr lang="en-US"/>
          </a:p>
        </p:txBody>
      </p:sp>
    </p:spTree>
    <p:extLst>
      <p:ext uri="{BB962C8B-B14F-4D97-AF65-F5344CB8AC3E}">
        <p14:creationId xmlns:p14="http://schemas.microsoft.com/office/powerpoint/2010/main" val="2792806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75</a:t>
            </a:fld>
            <a:endParaRPr lang="en-US"/>
          </a:p>
        </p:txBody>
      </p:sp>
    </p:spTree>
    <p:extLst>
      <p:ext uri="{BB962C8B-B14F-4D97-AF65-F5344CB8AC3E}">
        <p14:creationId xmlns:p14="http://schemas.microsoft.com/office/powerpoint/2010/main" val="3882170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76</a:t>
            </a:fld>
            <a:endParaRPr lang="en-US"/>
          </a:p>
        </p:txBody>
      </p:sp>
    </p:spTree>
    <p:extLst>
      <p:ext uri="{BB962C8B-B14F-4D97-AF65-F5344CB8AC3E}">
        <p14:creationId xmlns:p14="http://schemas.microsoft.com/office/powerpoint/2010/main" val="1806582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Hsiao,</a:t>
            </a:r>
            <a:r>
              <a:rPr lang="en-US" baseline="0" dirty="0" smtClean="0"/>
              <a:t> R., </a:t>
            </a:r>
            <a:r>
              <a:rPr lang="en-US" dirty="0" smtClean="0"/>
              <a:t>Lin, J., &amp;</a:t>
            </a:r>
            <a:r>
              <a:rPr lang="en-US" baseline="0" dirty="0" smtClean="0"/>
              <a:t> </a:t>
            </a:r>
            <a:r>
              <a:rPr lang="en-US" dirty="0" smtClean="0"/>
              <a:t>Stokes, M. (November 11, 2011). </a:t>
            </a:r>
            <a:r>
              <a:rPr lang="en-US" i="1" dirty="0" smtClean="0"/>
              <a:t>The chinese people’s liberation army signals</a:t>
            </a:r>
            <a:r>
              <a:rPr lang="en-US" i="1" baseline="0" dirty="0" smtClean="0"/>
              <a:t> and cyber reconnaissance infrastructure</a:t>
            </a:r>
            <a:r>
              <a:rPr lang="en-US" i="0" baseline="0" dirty="0" smtClean="0"/>
              <a:t>. Retrieved from http://project2049.net/documents/</a:t>
            </a:r>
            <a:r>
              <a:rPr lang="en-US" i="0" baseline="0" dirty="0" err="1" smtClean="0"/>
              <a:t>pla_third_department_sigint_cyber_stokes_lin_hsiao.pdf</a:t>
            </a:r>
            <a:endParaRPr lang="en-US" dirty="0"/>
          </a:p>
        </p:txBody>
      </p:sp>
      <p:sp>
        <p:nvSpPr>
          <p:cNvPr id="4" name="Slide Number Placeholder 3"/>
          <p:cNvSpPr>
            <a:spLocks noGrp="1"/>
          </p:cNvSpPr>
          <p:nvPr>
            <p:ph type="sldNum" sz="quarter" idx="10"/>
          </p:nvPr>
        </p:nvSpPr>
        <p:spPr/>
        <p:txBody>
          <a:bodyPr/>
          <a:lstStyle/>
          <a:p>
            <a:fld id="{BE59292A-8D1C-0F48-9E28-0A6E0E0805A5}" type="slidenum">
              <a:rPr lang="en-US" smtClean="0"/>
              <a:t>77</a:t>
            </a:fld>
            <a:endParaRPr lang="en-US"/>
          </a:p>
        </p:txBody>
      </p:sp>
    </p:spTree>
    <p:extLst>
      <p:ext uri="{BB962C8B-B14F-4D97-AF65-F5344CB8AC3E}">
        <p14:creationId xmlns:p14="http://schemas.microsoft.com/office/powerpoint/2010/main" val="3792940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(Hsiao,</a:t>
            </a:r>
            <a:r>
              <a:rPr lang="en-US" baseline="0" dirty="0" smtClean="0"/>
              <a:t> </a:t>
            </a:r>
            <a:r>
              <a:rPr lang="en-US" dirty="0" smtClean="0"/>
              <a:t>Lin,</a:t>
            </a:r>
            <a:r>
              <a:rPr lang="en-US" baseline="0" dirty="0" smtClean="0"/>
              <a:t> &amp;</a:t>
            </a:r>
            <a:r>
              <a:rPr lang="en-US" dirty="0" smtClean="0"/>
              <a:t> Stokes, 2011)</a:t>
            </a:r>
            <a:endParaRPr lang="en-US" dirty="0"/>
          </a:p>
        </p:txBody>
      </p:sp>
      <p:sp>
        <p:nvSpPr>
          <p:cNvPr id="4" name="Slide Number Placeholder 3"/>
          <p:cNvSpPr>
            <a:spLocks noGrp="1"/>
          </p:cNvSpPr>
          <p:nvPr>
            <p:ph type="sldNum" sz="quarter" idx="10"/>
          </p:nvPr>
        </p:nvSpPr>
        <p:spPr/>
        <p:txBody>
          <a:bodyPr/>
          <a:lstStyle/>
          <a:p>
            <a:fld id="{BE59292A-8D1C-0F48-9E28-0A6E0E0805A5}" type="slidenum">
              <a:rPr lang="en-US" smtClean="0"/>
              <a:t>78</a:t>
            </a:fld>
            <a:endParaRPr lang="en-US"/>
          </a:p>
        </p:txBody>
      </p:sp>
    </p:spTree>
    <p:extLst>
      <p:ext uri="{BB962C8B-B14F-4D97-AF65-F5344CB8AC3E}">
        <p14:creationId xmlns:p14="http://schemas.microsoft.com/office/powerpoint/2010/main" val="32366323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(Hsiao,</a:t>
            </a:r>
            <a:r>
              <a:rPr lang="en-US" baseline="0" dirty="0" smtClean="0"/>
              <a:t> </a:t>
            </a:r>
            <a:r>
              <a:rPr lang="en-US" dirty="0" smtClean="0"/>
              <a:t>Lin,</a:t>
            </a:r>
            <a:r>
              <a:rPr lang="en-US" baseline="0" dirty="0" smtClean="0"/>
              <a:t> &amp;</a:t>
            </a:r>
            <a:r>
              <a:rPr lang="en-US" dirty="0" smtClean="0"/>
              <a:t> Stokes, 2011)</a:t>
            </a:r>
          </a:p>
          <a:p>
            <a:endParaRPr lang="en-US" dirty="0"/>
          </a:p>
        </p:txBody>
      </p:sp>
      <p:sp>
        <p:nvSpPr>
          <p:cNvPr id="4" name="Slide Number Placeholder 3"/>
          <p:cNvSpPr>
            <a:spLocks noGrp="1"/>
          </p:cNvSpPr>
          <p:nvPr>
            <p:ph type="sldNum" sz="quarter" idx="10"/>
          </p:nvPr>
        </p:nvSpPr>
        <p:spPr/>
        <p:txBody>
          <a:bodyPr/>
          <a:lstStyle/>
          <a:p>
            <a:fld id="{BE59292A-8D1C-0F48-9E28-0A6E0E0805A5}" type="slidenum">
              <a:rPr lang="en-US" smtClean="0"/>
              <a:t>79</a:t>
            </a:fld>
            <a:endParaRPr lang="en-US"/>
          </a:p>
        </p:txBody>
      </p:sp>
    </p:spTree>
    <p:extLst>
      <p:ext uri="{BB962C8B-B14F-4D97-AF65-F5344CB8AC3E}">
        <p14:creationId xmlns:p14="http://schemas.microsoft.com/office/powerpoint/2010/main" val="22770153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(Hsiao,</a:t>
            </a:r>
            <a:r>
              <a:rPr lang="en-US" baseline="0" dirty="0" smtClean="0"/>
              <a:t> </a:t>
            </a:r>
            <a:r>
              <a:rPr lang="en-US" dirty="0" smtClean="0"/>
              <a:t>Lin,</a:t>
            </a:r>
            <a:r>
              <a:rPr lang="en-US" baseline="0" dirty="0" smtClean="0"/>
              <a:t> &amp;</a:t>
            </a:r>
            <a:r>
              <a:rPr lang="en-US" dirty="0" smtClean="0"/>
              <a:t> Stokes, 2011)</a:t>
            </a:r>
          </a:p>
          <a:p>
            <a:endParaRPr lang="en-US" dirty="0"/>
          </a:p>
        </p:txBody>
      </p:sp>
      <p:sp>
        <p:nvSpPr>
          <p:cNvPr id="4" name="Slide Number Placeholder 3"/>
          <p:cNvSpPr>
            <a:spLocks noGrp="1"/>
          </p:cNvSpPr>
          <p:nvPr>
            <p:ph type="sldNum" sz="quarter" idx="10"/>
          </p:nvPr>
        </p:nvSpPr>
        <p:spPr/>
        <p:txBody>
          <a:bodyPr/>
          <a:lstStyle/>
          <a:p>
            <a:fld id="{BE59292A-8D1C-0F48-9E28-0A6E0E0805A5}" type="slidenum">
              <a:rPr lang="en-US" smtClean="0"/>
              <a:t>80</a:t>
            </a:fld>
            <a:endParaRPr lang="en-US"/>
          </a:p>
        </p:txBody>
      </p:sp>
    </p:spTree>
    <p:extLst>
      <p:ext uri="{BB962C8B-B14F-4D97-AF65-F5344CB8AC3E}">
        <p14:creationId xmlns:p14="http://schemas.microsoft.com/office/powerpoint/2010/main" val="2285068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Perera</a:t>
            </a:r>
            <a:r>
              <a:rPr lang="en-US" dirty="0" smtClean="0"/>
              <a:t>,</a:t>
            </a:r>
            <a:r>
              <a:rPr lang="en-US" baseline="0" dirty="0" smtClean="0"/>
              <a:t> D. (December 6, 2010). </a:t>
            </a:r>
            <a:r>
              <a:rPr lang="en-US" i="1" baseline="0" dirty="0" smtClean="0"/>
              <a:t>Chinese attacks ‘</a:t>
            </a:r>
            <a:r>
              <a:rPr lang="en-US" i="1" baseline="0" dirty="0" err="1" smtClean="0"/>
              <a:t>bizantine</a:t>
            </a:r>
            <a:r>
              <a:rPr lang="en-US" i="1" baseline="0" dirty="0" smtClean="0"/>
              <a:t> candor’ penetrated federal agencies, says leaked cable. </a:t>
            </a:r>
            <a:r>
              <a:rPr lang="en-US" i="0" baseline="0" dirty="0" smtClean="0"/>
              <a:t>Retrieved from </a:t>
            </a:r>
            <a:r>
              <a:rPr lang="en-US" i="0" dirty="0" smtClean="0"/>
              <a:t>http:</a:t>
            </a:r>
            <a:r>
              <a:rPr lang="en-US" dirty="0" smtClean="0"/>
              <a:t>//</a:t>
            </a:r>
            <a:r>
              <a:rPr lang="en-US" dirty="0" err="1" smtClean="0"/>
              <a:t>www.fiercegovernmentit.com</a:t>
            </a:r>
            <a:r>
              <a:rPr lang="en-US" dirty="0" smtClean="0"/>
              <a:t>/story/chinese-attacks-byzantine-candor-penetrated-federal-agencies-says-leaked-ca/2010-12-06</a:t>
            </a:r>
            <a:endParaRPr lang="en-US" dirty="0"/>
          </a:p>
        </p:txBody>
      </p:sp>
      <p:sp>
        <p:nvSpPr>
          <p:cNvPr id="4" name="Slide Number Placeholder 3"/>
          <p:cNvSpPr>
            <a:spLocks noGrp="1"/>
          </p:cNvSpPr>
          <p:nvPr>
            <p:ph type="sldNum" sz="quarter" idx="10"/>
          </p:nvPr>
        </p:nvSpPr>
        <p:spPr/>
        <p:txBody>
          <a:bodyPr/>
          <a:lstStyle/>
          <a:p>
            <a:fld id="{BE59292A-8D1C-0F48-9E28-0A6E0E0805A5}" type="slidenum">
              <a:rPr lang="en-US" smtClean="0"/>
              <a:t>85</a:t>
            </a:fld>
            <a:endParaRPr lang="en-US"/>
          </a:p>
        </p:txBody>
      </p:sp>
    </p:spTree>
    <p:extLst>
      <p:ext uri="{BB962C8B-B14F-4D97-AF65-F5344CB8AC3E}">
        <p14:creationId xmlns:p14="http://schemas.microsoft.com/office/powerpoint/2010/main" val="13835303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Beech, H. (May 27, 2011). </a:t>
            </a:r>
            <a:r>
              <a:rPr lang="en-US" i="1" dirty="0" smtClean="0"/>
              <a:t>Meet China’s newest soldiers:</a:t>
            </a:r>
            <a:r>
              <a:rPr lang="en-US" i="1" baseline="0" dirty="0" smtClean="0"/>
              <a:t> an online blue arm</a:t>
            </a:r>
            <a:r>
              <a:rPr lang="en-US" i="0" baseline="0" dirty="0" smtClean="0"/>
              <a:t>. Retrieved from http://world.time.com/2011/05/27/meet-chinas-newest-soldiers-an-online-blue-army/</a:t>
            </a:r>
          </a:p>
        </p:txBody>
      </p:sp>
      <p:sp>
        <p:nvSpPr>
          <p:cNvPr id="4" name="Slide Number Placeholder 3"/>
          <p:cNvSpPr>
            <a:spLocks noGrp="1"/>
          </p:cNvSpPr>
          <p:nvPr>
            <p:ph type="sldNum" sz="quarter" idx="10"/>
          </p:nvPr>
        </p:nvSpPr>
        <p:spPr/>
        <p:txBody>
          <a:bodyPr/>
          <a:lstStyle/>
          <a:p>
            <a:fld id="{BE59292A-8D1C-0F48-9E28-0A6E0E0805A5}" type="slidenum">
              <a:rPr lang="en-US" smtClean="0"/>
              <a:t>100</a:t>
            </a:fld>
            <a:endParaRPr lang="en-US"/>
          </a:p>
        </p:txBody>
      </p:sp>
    </p:spTree>
    <p:extLst>
      <p:ext uri="{BB962C8B-B14F-4D97-AF65-F5344CB8AC3E}">
        <p14:creationId xmlns:p14="http://schemas.microsoft.com/office/powerpoint/2010/main" val="30903033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102</a:t>
            </a:fld>
            <a:endParaRPr lang="en-US"/>
          </a:p>
        </p:txBody>
      </p:sp>
    </p:spTree>
    <p:extLst>
      <p:ext uri="{BB962C8B-B14F-4D97-AF65-F5344CB8AC3E}">
        <p14:creationId xmlns:p14="http://schemas.microsoft.com/office/powerpoint/2010/main" val="31887421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104</a:t>
            </a:fld>
            <a:endParaRPr lang="en-US"/>
          </a:p>
        </p:txBody>
      </p:sp>
    </p:spTree>
    <p:extLst>
      <p:ext uri="{BB962C8B-B14F-4D97-AF65-F5344CB8AC3E}">
        <p14:creationId xmlns:p14="http://schemas.microsoft.com/office/powerpoint/2010/main" val="153833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11</a:t>
            </a:fld>
            <a:endParaRPr lang="en-US"/>
          </a:p>
        </p:txBody>
      </p:sp>
    </p:spTree>
    <p:extLst>
      <p:ext uri="{BB962C8B-B14F-4D97-AF65-F5344CB8AC3E}">
        <p14:creationId xmlns:p14="http://schemas.microsoft.com/office/powerpoint/2010/main" val="21576575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105</a:t>
            </a:fld>
            <a:endParaRPr lang="en-US"/>
          </a:p>
        </p:txBody>
      </p:sp>
    </p:spTree>
    <p:extLst>
      <p:ext uri="{BB962C8B-B14F-4D97-AF65-F5344CB8AC3E}">
        <p14:creationId xmlns:p14="http://schemas.microsoft.com/office/powerpoint/2010/main" val="13552554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106</a:t>
            </a:fld>
            <a:endParaRPr lang="en-US"/>
          </a:p>
        </p:txBody>
      </p:sp>
    </p:spTree>
    <p:extLst>
      <p:ext uri="{BB962C8B-B14F-4D97-AF65-F5344CB8AC3E}">
        <p14:creationId xmlns:p14="http://schemas.microsoft.com/office/powerpoint/2010/main" val="36899321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107</a:t>
            </a:fld>
            <a:endParaRPr lang="en-US"/>
          </a:p>
        </p:txBody>
      </p:sp>
    </p:spTree>
    <p:extLst>
      <p:ext uri="{BB962C8B-B14F-4D97-AF65-F5344CB8AC3E}">
        <p14:creationId xmlns:p14="http://schemas.microsoft.com/office/powerpoint/2010/main" val="3844653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108</a:t>
            </a:fld>
            <a:endParaRPr lang="en-US"/>
          </a:p>
        </p:txBody>
      </p:sp>
    </p:spTree>
    <p:extLst>
      <p:ext uri="{BB962C8B-B14F-4D97-AF65-F5344CB8AC3E}">
        <p14:creationId xmlns:p14="http://schemas.microsoft.com/office/powerpoint/2010/main" val="2742678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109</a:t>
            </a:fld>
            <a:endParaRPr lang="en-US"/>
          </a:p>
        </p:txBody>
      </p:sp>
    </p:spTree>
    <p:extLst>
      <p:ext uri="{BB962C8B-B14F-4D97-AF65-F5344CB8AC3E}">
        <p14:creationId xmlns:p14="http://schemas.microsoft.com/office/powerpoint/2010/main" val="4009514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110</a:t>
            </a:fld>
            <a:endParaRPr lang="en-US"/>
          </a:p>
        </p:txBody>
      </p:sp>
    </p:spTree>
    <p:extLst>
      <p:ext uri="{BB962C8B-B14F-4D97-AF65-F5344CB8AC3E}">
        <p14:creationId xmlns:p14="http://schemas.microsoft.com/office/powerpoint/2010/main" val="21090436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111</a:t>
            </a:fld>
            <a:endParaRPr lang="en-US"/>
          </a:p>
        </p:txBody>
      </p:sp>
    </p:spTree>
    <p:extLst>
      <p:ext uri="{BB962C8B-B14F-4D97-AF65-F5344CB8AC3E}">
        <p14:creationId xmlns:p14="http://schemas.microsoft.com/office/powerpoint/2010/main" val="25081420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112</a:t>
            </a:fld>
            <a:endParaRPr lang="en-US"/>
          </a:p>
        </p:txBody>
      </p:sp>
    </p:spTree>
    <p:extLst>
      <p:ext uri="{BB962C8B-B14F-4D97-AF65-F5344CB8AC3E}">
        <p14:creationId xmlns:p14="http://schemas.microsoft.com/office/powerpoint/2010/main" val="797829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113</a:t>
            </a:fld>
            <a:endParaRPr lang="en-US"/>
          </a:p>
        </p:txBody>
      </p:sp>
    </p:spTree>
    <p:extLst>
      <p:ext uri="{BB962C8B-B14F-4D97-AF65-F5344CB8AC3E}">
        <p14:creationId xmlns:p14="http://schemas.microsoft.com/office/powerpoint/2010/main" val="289388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052CB7-E003-4719-A7DF-12FD1995AD23}" type="slidenum">
              <a:rPr lang="en-US" smtClean="0"/>
              <a:t>12</a:t>
            </a:fld>
            <a:endParaRPr lang="en-US"/>
          </a:p>
        </p:txBody>
      </p:sp>
    </p:spTree>
    <p:extLst>
      <p:ext uri="{BB962C8B-B14F-4D97-AF65-F5344CB8AC3E}">
        <p14:creationId xmlns:p14="http://schemas.microsoft.com/office/powerpoint/2010/main" val="1174383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458F84-6817-4372-A9DD-7CA4AA90B3F9}"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2280261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58F84-6817-4372-A9DD-7CA4AA90B3F9}"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41912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58F84-6817-4372-A9DD-7CA4AA90B3F9}"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153599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58F84-6817-4372-A9DD-7CA4AA90B3F9}"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272858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458F84-6817-4372-A9DD-7CA4AA90B3F9}"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346919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458F84-6817-4372-A9DD-7CA4AA90B3F9}"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279528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458F84-6817-4372-A9DD-7CA4AA90B3F9}" type="datetimeFigureOut">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90753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458F84-6817-4372-A9DD-7CA4AA90B3F9}" type="datetimeFigureOut">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23149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58F84-6817-4372-A9DD-7CA4AA90B3F9}" type="datetimeFigureOut">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303282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58F84-6817-4372-A9DD-7CA4AA90B3F9}"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343710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58F84-6817-4372-A9DD-7CA4AA90B3F9}"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717D9-00E2-4E10-85DE-20EA7DB3F132}" type="slidenum">
              <a:rPr lang="en-US" smtClean="0"/>
              <a:t>‹#›</a:t>
            </a:fld>
            <a:endParaRPr lang="en-US"/>
          </a:p>
        </p:txBody>
      </p:sp>
    </p:spTree>
    <p:extLst>
      <p:ext uri="{BB962C8B-B14F-4D97-AF65-F5344CB8AC3E}">
        <p14:creationId xmlns:p14="http://schemas.microsoft.com/office/powerpoint/2010/main" val="298392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58F84-6817-4372-A9DD-7CA4AA90B3F9}" type="datetimeFigureOut">
              <a:rPr lang="en-US" smtClean="0"/>
              <a:t>2/27/2017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717D9-00E2-4E10-85DE-20EA7DB3F132}" type="slidenum">
              <a:rPr lang="en-US" smtClean="0"/>
              <a:t>‹#›</a:t>
            </a:fld>
            <a:endParaRPr lang="en-US"/>
          </a:p>
        </p:txBody>
      </p:sp>
    </p:spTree>
    <p:extLst>
      <p:ext uri="{BB962C8B-B14F-4D97-AF65-F5344CB8AC3E}">
        <p14:creationId xmlns:p14="http://schemas.microsoft.com/office/powerpoint/2010/main" val="2397691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ww.fas.org/sgp/crs/row/R41007"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fas.org/sgp/crs/row/RL33534.pdf"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hyperlink" Target="http://www.fas.org/sgp/crs/row/RL33534.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137" y="848395"/>
            <a:ext cx="8923734" cy="5900960"/>
          </a:xfrm>
        </p:spPr>
        <p:txBody>
          <a:bodyPr>
            <a:normAutofit/>
          </a:bodyPr>
          <a:lstStyle/>
          <a:p>
            <a:r>
              <a:rPr lang="en-US" b="1" dirty="0">
                <a:latin typeface="Times New Roman"/>
                <a:cs typeface="Times New Roman"/>
              </a:rPr>
              <a:t/>
            </a:r>
            <a:br>
              <a:rPr lang="en-US" b="1" dirty="0">
                <a:latin typeface="Times New Roman"/>
                <a:cs typeface="Times New Roman"/>
              </a:rPr>
            </a:br>
            <a:r>
              <a:rPr lang="en-US" b="1" dirty="0">
                <a:latin typeface="Times New Roman"/>
                <a:cs typeface="Times New Roman"/>
              </a:rPr>
              <a:t> </a:t>
            </a:r>
            <a:br>
              <a:rPr lang="en-US" b="1" dirty="0">
                <a:latin typeface="Times New Roman"/>
                <a:cs typeface="Times New Roman"/>
              </a:rPr>
            </a:br>
            <a:r>
              <a:rPr lang="en-US" b="1" dirty="0">
                <a:latin typeface="Times New Roman"/>
                <a:cs typeface="Times New Roman"/>
              </a:rPr>
              <a:t/>
            </a:r>
            <a:br>
              <a:rPr lang="en-US" b="1" dirty="0">
                <a:latin typeface="Times New Roman"/>
                <a:cs typeface="Times New Roman"/>
              </a:rPr>
            </a:br>
            <a:r>
              <a:rPr lang="en-US" sz="3600" b="1" dirty="0">
                <a:latin typeface="Times New Roman"/>
                <a:cs typeface="Times New Roman"/>
              </a:rPr>
              <a:t>National Critical Intelligence </a:t>
            </a:r>
            <a:r>
              <a:rPr lang="en-US" sz="3600" b="1" dirty="0" smtClean="0">
                <a:latin typeface="Times New Roman"/>
                <a:cs typeface="Times New Roman"/>
              </a:rPr>
              <a:t>Estimate</a:t>
            </a:r>
            <a:r>
              <a:rPr lang="en-US" sz="2992" b="1" dirty="0">
                <a:latin typeface="Times New Roman"/>
                <a:cs typeface="Times New Roman"/>
              </a:rPr>
              <a:t/>
            </a:r>
            <a:br>
              <a:rPr lang="en-US" sz="2992" b="1" dirty="0">
                <a:latin typeface="Times New Roman"/>
                <a:cs typeface="Times New Roman"/>
              </a:rPr>
            </a:br>
            <a:r>
              <a:rPr lang="en-US" sz="3072" b="1" dirty="0">
                <a:latin typeface="Times New Roman"/>
                <a:cs typeface="Times New Roman"/>
              </a:rPr>
              <a:t>presented by</a:t>
            </a:r>
            <a:r>
              <a:rPr lang="en-US" sz="1683" b="1" dirty="0">
                <a:latin typeface="Times New Roman"/>
                <a:cs typeface="Times New Roman"/>
              </a:rPr>
              <a:t/>
            </a:r>
            <a:br>
              <a:rPr lang="en-US" sz="1683" b="1" dirty="0">
                <a:latin typeface="Times New Roman"/>
                <a:cs typeface="Times New Roman"/>
              </a:rPr>
            </a:br>
            <a:r>
              <a:rPr lang="en-US" sz="1683" b="1" dirty="0">
                <a:latin typeface="Times New Roman"/>
                <a:cs typeface="Times New Roman"/>
              </a:rPr>
              <a:t/>
            </a:r>
            <a:br>
              <a:rPr lang="en-US" sz="1683" b="1" dirty="0">
                <a:latin typeface="Times New Roman"/>
                <a:cs typeface="Times New Roman"/>
              </a:rPr>
            </a:br>
            <a:r>
              <a:rPr lang="en-US" sz="3072" b="1" dirty="0">
                <a:latin typeface="Times New Roman"/>
                <a:cs typeface="Times New Roman"/>
              </a:rPr>
              <a:t>Intelligentia Securitatem Machinis</a:t>
            </a:r>
          </a:p>
        </p:txBody>
      </p:sp>
      <p:sp>
        <p:nvSpPr>
          <p:cNvPr id="8" name="TextBox 7"/>
          <p:cNvSpPr txBox="1"/>
          <p:nvPr/>
        </p:nvSpPr>
        <p:spPr>
          <a:xfrm>
            <a:off x="7008617" y="5638800"/>
            <a:ext cx="2057400" cy="1077218"/>
          </a:xfrm>
          <a:prstGeom prst="rect">
            <a:avLst/>
          </a:prstGeom>
          <a:ln>
            <a:noFill/>
          </a:ln>
        </p:spPr>
        <p:style>
          <a:lnRef idx="2">
            <a:schemeClr val="dk1"/>
          </a:lnRef>
          <a:fillRef idx="1">
            <a:schemeClr val="lt1"/>
          </a:fillRef>
          <a:effectRef idx="0">
            <a:schemeClr val="dk1"/>
          </a:effectRef>
          <a:fontRef idx="minor">
            <a:schemeClr val="dk1"/>
          </a:fontRef>
        </p:style>
        <p:txBody>
          <a:bodyPr rtlCol="0">
            <a:spAutoFit/>
          </a:bodyPr>
          <a:lstStyle/>
          <a:p>
            <a:pPr algn="ctr"/>
            <a:r>
              <a:rPr lang="en-US" sz="1600" dirty="0">
                <a:latin typeface="Times New Roman" pitchFamily="18" charset="0"/>
                <a:cs typeface="Times New Roman" pitchFamily="18" charset="0"/>
              </a:rPr>
              <a:t>Conjunctive effort with:</a:t>
            </a:r>
          </a:p>
          <a:p>
            <a:pPr algn="ctr"/>
            <a:r>
              <a:rPr lang="en-US" sz="1600" dirty="0">
                <a:latin typeface="Times New Roman" pitchFamily="18" charset="0"/>
                <a:cs typeface="Times New Roman" pitchFamily="18" charset="0"/>
              </a:rPr>
              <a:t>Professor Randall Nichols</a:t>
            </a:r>
          </a:p>
        </p:txBody>
      </p:sp>
      <p:sp>
        <p:nvSpPr>
          <p:cNvPr id="9" name="TextBox 8"/>
          <p:cNvSpPr txBox="1"/>
          <p:nvPr/>
        </p:nvSpPr>
        <p:spPr>
          <a:xfrm>
            <a:off x="201808" y="6281159"/>
            <a:ext cx="608469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Times New Roman" pitchFamily="18" charset="0"/>
                <a:cs typeface="Times New Roman" pitchFamily="18" charset="0"/>
              </a:rPr>
              <a:t>CYB 610 </a:t>
            </a:r>
            <a:r>
              <a:rPr lang="en-US" dirty="0" smtClean="0">
                <a:latin typeface="Times New Roman" pitchFamily="18" charset="0"/>
                <a:cs typeface="Times New Roman" pitchFamily="18" charset="0"/>
              </a:rPr>
              <a:t>Z3-UPDATED MELQUIST/SPYGLASS-2017/02/27</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614" y="914400"/>
            <a:ext cx="3065574"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92302" y="80962"/>
            <a:ext cx="3494198" cy="1107996"/>
          </a:xfrm>
          <a:prstGeom prst="rect">
            <a:avLst/>
          </a:prstGeom>
        </p:spPr>
        <p:txBody>
          <a:bodyPr wrap="square">
            <a:spAutoFit/>
          </a:bodyPr>
          <a:lstStyle/>
          <a:p>
            <a:pPr algn="ctr"/>
            <a:r>
              <a:rPr lang="en-US" sz="6600" b="1" dirty="0">
                <a:latin typeface="Times New Roman"/>
                <a:cs typeface="Times New Roman"/>
              </a:rPr>
              <a:t>China</a:t>
            </a:r>
            <a:endParaRPr lang="en-US" sz="6600" dirty="0"/>
          </a:p>
        </p:txBody>
      </p:sp>
      <p:sp>
        <p:nvSpPr>
          <p:cNvPr id="4" name="TextBox 3"/>
          <p:cNvSpPr txBox="1"/>
          <p:nvPr/>
        </p:nvSpPr>
        <p:spPr>
          <a:xfrm>
            <a:off x="2792302" y="3755797"/>
            <a:ext cx="3506088" cy="215444"/>
          </a:xfrm>
          <a:prstGeom prst="rect">
            <a:avLst/>
          </a:prstGeom>
          <a:noFill/>
        </p:spPr>
        <p:txBody>
          <a:bodyPr wrap="none" rtlCol="0">
            <a:spAutoFit/>
          </a:bodyPr>
          <a:lstStyle/>
          <a:p>
            <a:r>
              <a:rPr lang="en-US" sz="800" dirty="0"/>
              <a:t>Source:  http://www.foreignpolicy.com/articles/2010/01/04/123000000000000</a:t>
            </a:r>
          </a:p>
        </p:txBody>
      </p:sp>
    </p:spTree>
    <p:extLst>
      <p:ext uri="{BB962C8B-B14F-4D97-AF65-F5344CB8AC3E}">
        <p14:creationId xmlns:p14="http://schemas.microsoft.com/office/powerpoint/2010/main" val="187202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28688" y="990600"/>
            <a:ext cx="6400800" cy="1752600"/>
          </a:xfrm>
        </p:spPr>
        <p:txBody>
          <a:bodyPr>
            <a:normAutofit/>
          </a:bodyPr>
          <a:lstStyle/>
          <a:p>
            <a:r>
              <a:rPr lang="en-US" sz="4800" dirty="0" smtClean="0">
                <a:solidFill>
                  <a:schemeClr val="tx1"/>
                </a:solidFill>
                <a:latin typeface="Times New Roman" pitchFamily="18" charset="0"/>
                <a:cs typeface="Times New Roman" pitchFamily="18" charset="0"/>
              </a:rPr>
              <a:t>Chinese Politics</a:t>
            </a:r>
            <a:endParaRPr lang="en-US" sz="4800" dirty="0">
              <a:solidFill>
                <a:schemeClr val="tx1"/>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4372"/>
            <a:ext cx="6010177" cy="400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05088" y="5867400"/>
            <a:ext cx="3048000" cy="230832"/>
          </a:xfrm>
          <a:prstGeom prst="rect">
            <a:avLst/>
          </a:prstGeom>
          <a:noFill/>
        </p:spPr>
        <p:txBody>
          <a:bodyPr wrap="square" rtlCol="0">
            <a:spAutoFit/>
          </a:bodyPr>
          <a:lstStyle/>
          <a:p>
            <a:r>
              <a:rPr lang="en-US" sz="900" dirty="0" smtClean="0"/>
              <a:t>Source:  http</a:t>
            </a:r>
            <a:r>
              <a:rPr lang="en-US" sz="900" dirty="0"/>
              <a:t>://blogs.voanews.com/photos/2012/01/11/</a:t>
            </a:r>
          </a:p>
        </p:txBody>
      </p:sp>
    </p:spTree>
    <p:extLst>
      <p:ext uri="{BB962C8B-B14F-4D97-AF65-F5344CB8AC3E}">
        <p14:creationId xmlns:p14="http://schemas.microsoft.com/office/powerpoint/2010/main" val="2154463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China’s Blue Army</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On May 25, 2011, China’s </a:t>
            </a:r>
            <a:r>
              <a:rPr lang="en-US" dirty="0">
                <a:latin typeface="Times New Roman" pitchFamily="18" charset="0"/>
                <a:cs typeface="Times New Roman" pitchFamily="18" charset="0"/>
              </a:rPr>
              <a:t>PLA spokesperson Geng Yansheng </a:t>
            </a:r>
            <a:r>
              <a:rPr lang="en-US" dirty="0" smtClean="0">
                <a:latin typeface="Times New Roman" pitchFamily="18" charset="0"/>
                <a:cs typeface="Times New Roman" pitchFamily="18" charset="0"/>
              </a:rPr>
              <a:t>announced the existence of a cybersecurity group.  The group was referred to as an “Online Blue Army” and is based in China’s southern Guangzhou military region (Beech, 2011).</a:t>
            </a:r>
          </a:p>
          <a:p>
            <a:r>
              <a:rPr lang="en-US" dirty="0" smtClean="0">
                <a:latin typeface="Times New Roman" pitchFamily="18" charset="0"/>
                <a:cs typeface="Times New Roman" pitchFamily="18" charset="0"/>
              </a:rPr>
              <a:t>At the time of the announcement, the blue army was comprised of 30 cybersecurity experts ranging from existing PLA soldiers, officers, college students and other various members of society (Lewis, 2011).</a:t>
            </a:r>
          </a:p>
          <a:p>
            <a:r>
              <a:rPr lang="en-US" dirty="0" smtClean="0">
                <a:latin typeface="Times New Roman" pitchFamily="18" charset="0"/>
                <a:cs typeface="Times New Roman" pitchFamily="18" charset="0"/>
              </a:rPr>
              <a:t>It is believed that the Blue Army has been in existence for two years prior to the announcement.</a:t>
            </a:r>
          </a:p>
          <a:p>
            <a:r>
              <a:rPr lang="en-US" dirty="0" smtClean="0">
                <a:latin typeface="Times New Roman" pitchFamily="18" charset="0"/>
                <a:cs typeface="Times New Roman" pitchFamily="18" charset="0"/>
              </a:rPr>
              <a:t>There are mixed reports on the financing available, ranging from just short of $1.5 million USD to over $10 million USD (Beech, 2011).</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113506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Social Implications of Cyber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Waning support for Communist agenda</a:t>
            </a:r>
          </a:p>
          <a:p>
            <a:r>
              <a:rPr lang="en-US" dirty="0" smtClean="0">
                <a:latin typeface="Times New Roman" pitchFamily="18" charset="0"/>
                <a:cs typeface="Times New Roman" pitchFamily="18" charset="0"/>
              </a:rPr>
              <a:t>Growing interest in materialism</a:t>
            </a:r>
          </a:p>
          <a:p>
            <a:r>
              <a:rPr lang="en-US" dirty="0" smtClean="0">
                <a:latin typeface="Times New Roman" pitchFamily="18" charset="0"/>
                <a:cs typeface="Times New Roman" pitchFamily="18" charset="0"/>
              </a:rPr>
              <a:t>Growing critical analysis and cognitive sophistication among Chinese non academia</a:t>
            </a:r>
          </a:p>
          <a:p>
            <a:r>
              <a:rPr lang="en-US" dirty="0" smtClean="0">
                <a:latin typeface="Times New Roman" pitchFamily="18" charset="0"/>
                <a:cs typeface="Times New Roman" pitchFamily="18" charset="0"/>
              </a:rPr>
              <a:t>Protests and public unrest</a:t>
            </a:r>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3746319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Governing Manifestations due to Cyber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Reduced internet censorship to retain public support for agenda</a:t>
            </a:r>
          </a:p>
          <a:p>
            <a:r>
              <a:rPr lang="en-US" dirty="0" smtClean="0">
                <a:latin typeface="Times New Roman" pitchFamily="18" charset="0"/>
                <a:cs typeface="Times New Roman" pitchFamily="18" charset="0"/>
              </a:rPr>
              <a:t>Required or strongly suggested educational direction in cyber and computer engineering</a:t>
            </a:r>
          </a:p>
          <a:p>
            <a:r>
              <a:rPr lang="en-US" dirty="0" smtClean="0">
                <a:latin typeface="Times New Roman" pitchFamily="18" charset="0"/>
                <a:cs typeface="Times New Roman" pitchFamily="18" charset="0"/>
              </a:rPr>
              <a:t>Massive necessity for cyber defense force</a:t>
            </a:r>
          </a:p>
          <a:p>
            <a:r>
              <a:rPr lang="en-US" dirty="0" smtClean="0">
                <a:latin typeface="Times New Roman" pitchFamily="18" charset="0"/>
                <a:cs typeface="Times New Roman" pitchFamily="18" charset="0"/>
              </a:rPr>
              <a:t>Must face environmental and human rights problems apparent via Internet</a:t>
            </a:r>
          </a:p>
          <a:p>
            <a:endParaRPr lang="en-US" dirty="0" smtClean="0"/>
          </a:p>
          <a:p>
            <a:endParaRPr lang="en-US" dirty="0"/>
          </a:p>
        </p:txBody>
      </p:sp>
    </p:spTree>
    <p:extLst>
      <p:ext uri="{BB962C8B-B14F-4D97-AF65-F5344CB8AC3E}">
        <p14:creationId xmlns:p14="http://schemas.microsoft.com/office/powerpoint/2010/main" val="7314592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Cyber Judgments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Significant cyber espionage and attacks coming from China</a:t>
            </a:r>
          </a:p>
          <a:p>
            <a:r>
              <a:rPr lang="en-US" sz="2800" dirty="0" smtClean="0">
                <a:latin typeface="Times New Roman" pitchFamily="18" charset="0"/>
                <a:cs typeface="Times New Roman" pitchFamily="18" charset="0"/>
              </a:rPr>
              <a:t>Strong evidence of government support or active participation in these activities</a:t>
            </a:r>
          </a:p>
          <a:p>
            <a:r>
              <a:rPr lang="en-US" sz="2800" dirty="0" smtClean="0">
                <a:latin typeface="Times New Roman" pitchFamily="18" charset="0"/>
                <a:cs typeface="Times New Roman" pitchFamily="18" charset="0"/>
              </a:rPr>
              <a:t>Strong alignment between China’s self interest and the results of industrial cyber espionage</a:t>
            </a:r>
          </a:p>
          <a:p>
            <a:r>
              <a:rPr lang="en-US" sz="2800" dirty="0" smtClean="0">
                <a:latin typeface="Times New Roman" pitchFamily="18" charset="0"/>
                <a:cs typeface="Times New Roman" pitchFamily="18" charset="0"/>
              </a:rPr>
              <a:t>Absence of provable attribution or consequences, activity likely to continue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64741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a:cs typeface="Times New Roman"/>
              </a:rPr>
              <a:t>Countermeasure</a:t>
            </a:r>
            <a:br>
              <a:rPr lang="en-US" dirty="0" smtClean="0">
                <a:latin typeface="Times New Roman"/>
                <a:cs typeface="Times New Roman"/>
              </a:rPr>
            </a:br>
            <a:r>
              <a:rPr lang="en-US" dirty="0" smtClean="0">
                <a:latin typeface="Times New Roman"/>
                <a:cs typeface="Times New Roman"/>
              </a:rPr>
              <a:t>Recommendations</a:t>
            </a:r>
            <a:endParaRPr lang="en-US" dirty="0">
              <a:latin typeface="Times New Roman"/>
              <a:cs typeface="Times New Roman"/>
            </a:endParaRPr>
          </a:p>
        </p:txBody>
      </p:sp>
      <p:sp>
        <p:nvSpPr>
          <p:cNvPr id="3" name="Content Placeholder 2"/>
          <p:cNvSpPr>
            <a:spLocks noGrp="1"/>
          </p:cNvSpPr>
          <p:nvPr>
            <p:ph idx="1"/>
          </p:nvPr>
        </p:nvSpPr>
        <p:spPr/>
        <p:txBody>
          <a:bodyPr>
            <a:normAutofit fontScale="77500" lnSpcReduction="20000"/>
          </a:bodyPr>
          <a:lstStyle/>
          <a:p>
            <a:pPr marL="0" indent="0">
              <a:buNone/>
            </a:pPr>
            <a:endParaRPr lang="en-US" sz="1200" dirty="0">
              <a:latin typeface="Times New Roman"/>
              <a:cs typeface="Times New Roman"/>
            </a:endParaRPr>
          </a:p>
          <a:p>
            <a:r>
              <a:rPr lang="en-US" sz="2800" dirty="0">
                <a:latin typeface="Times New Roman"/>
                <a:cs typeface="Times New Roman"/>
              </a:rPr>
              <a:t>Mandated level of security training in hardware &amp; software for </a:t>
            </a:r>
            <a:r>
              <a:rPr lang="en-US" sz="2800" dirty="0" smtClean="0">
                <a:latin typeface="Times New Roman"/>
                <a:cs typeface="Times New Roman"/>
              </a:rPr>
              <a:t>government</a:t>
            </a:r>
            <a:r>
              <a:rPr lang="en-US" sz="2800" dirty="0">
                <a:latin typeface="Times New Roman"/>
                <a:cs typeface="Times New Roman"/>
              </a:rPr>
              <a:t>, SCADA, and ICS network </a:t>
            </a:r>
            <a:r>
              <a:rPr lang="en-US" sz="2800" dirty="0" smtClean="0">
                <a:latin typeface="Times New Roman"/>
                <a:cs typeface="Times New Roman"/>
              </a:rPr>
              <a:t>personnel </a:t>
            </a:r>
            <a:endParaRPr lang="en-US" sz="2800" dirty="0">
              <a:latin typeface="Times New Roman"/>
              <a:cs typeface="Times New Roman"/>
            </a:endParaRPr>
          </a:p>
          <a:p>
            <a:r>
              <a:rPr lang="en-US" sz="2800" dirty="0">
                <a:latin typeface="Times New Roman"/>
                <a:cs typeface="Times New Roman"/>
              </a:rPr>
              <a:t>Mandated level of security for hardware and software versions/configurations in </a:t>
            </a:r>
            <a:r>
              <a:rPr lang="en-US" sz="2800" dirty="0" smtClean="0">
                <a:latin typeface="Times New Roman"/>
                <a:cs typeface="Times New Roman"/>
              </a:rPr>
              <a:t>government</a:t>
            </a:r>
            <a:r>
              <a:rPr lang="en-US" sz="2800" dirty="0">
                <a:latin typeface="Times New Roman"/>
                <a:cs typeface="Times New Roman"/>
              </a:rPr>
              <a:t>, SCADA, and ICS networks</a:t>
            </a:r>
          </a:p>
          <a:p>
            <a:r>
              <a:rPr lang="en-US" sz="2800" dirty="0">
                <a:latin typeface="Times New Roman"/>
                <a:cs typeface="Times New Roman"/>
              </a:rPr>
              <a:t>Required oversight/audits/pen testing of </a:t>
            </a:r>
            <a:r>
              <a:rPr lang="en-US" sz="2800" dirty="0" smtClean="0">
                <a:latin typeface="Times New Roman"/>
                <a:cs typeface="Times New Roman"/>
              </a:rPr>
              <a:t>government</a:t>
            </a:r>
            <a:r>
              <a:rPr lang="en-US" sz="2800" dirty="0">
                <a:latin typeface="Times New Roman"/>
                <a:cs typeface="Times New Roman"/>
              </a:rPr>
              <a:t>, SCADA, and ICS networks</a:t>
            </a:r>
          </a:p>
          <a:p>
            <a:r>
              <a:rPr lang="en-US" sz="2800" dirty="0">
                <a:latin typeface="Times New Roman"/>
                <a:cs typeface="Times New Roman"/>
              </a:rPr>
              <a:t>Firm outline on what constitutes as a </a:t>
            </a:r>
            <a:r>
              <a:rPr lang="en-US" sz="2800" dirty="0" smtClean="0">
                <a:latin typeface="Times New Roman"/>
                <a:cs typeface="Times New Roman"/>
              </a:rPr>
              <a:t>critical infrastructure </a:t>
            </a:r>
            <a:r>
              <a:rPr lang="en-US" sz="2800" dirty="0">
                <a:latin typeface="Times New Roman"/>
                <a:cs typeface="Times New Roman"/>
              </a:rPr>
              <a:t>(CI) </a:t>
            </a:r>
            <a:r>
              <a:rPr lang="en-US" sz="2800" dirty="0" smtClean="0">
                <a:latin typeface="Times New Roman"/>
                <a:cs typeface="Times New Roman"/>
              </a:rPr>
              <a:t>network</a:t>
            </a:r>
            <a:endParaRPr lang="en-US" sz="2800" dirty="0">
              <a:latin typeface="Times New Roman"/>
              <a:cs typeface="Times New Roman"/>
            </a:endParaRPr>
          </a:p>
          <a:p>
            <a:r>
              <a:rPr lang="en-US" sz="2800" dirty="0" smtClean="0">
                <a:latin typeface="Times New Roman"/>
                <a:cs typeface="Times New Roman"/>
              </a:rPr>
              <a:t>Incentive for cybersecurity </a:t>
            </a:r>
            <a:r>
              <a:rPr lang="en-US" sz="2800" dirty="0">
                <a:latin typeface="Times New Roman"/>
                <a:cs typeface="Times New Roman"/>
              </a:rPr>
              <a:t>service in </a:t>
            </a:r>
            <a:r>
              <a:rPr lang="en-US" sz="2800" dirty="0" smtClean="0">
                <a:latin typeface="Times New Roman"/>
                <a:cs typeface="Times New Roman"/>
              </a:rPr>
              <a:t>government</a:t>
            </a:r>
            <a:r>
              <a:rPr lang="en-US" sz="2800" dirty="0">
                <a:latin typeface="Times New Roman"/>
                <a:cs typeface="Times New Roman"/>
              </a:rPr>
              <a:t>, SCADA, and ICS networks</a:t>
            </a:r>
          </a:p>
          <a:p>
            <a:r>
              <a:rPr lang="en-US" sz="2800" dirty="0">
                <a:latin typeface="Times New Roman"/>
                <a:cs typeface="Times New Roman"/>
              </a:rPr>
              <a:t>Intensive </a:t>
            </a:r>
            <a:r>
              <a:rPr lang="en-US" sz="2800" dirty="0" smtClean="0">
                <a:latin typeface="Times New Roman"/>
                <a:cs typeface="Times New Roman"/>
              </a:rPr>
              <a:t>research </a:t>
            </a:r>
            <a:r>
              <a:rPr lang="en-US" sz="2800" dirty="0">
                <a:latin typeface="Times New Roman"/>
                <a:cs typeface="Times New Roman"/>
              </a:rPr>
              <a:t>and </a:t>
            </a:r>
            <a:r>
              <a:rPr lang="en-US" sz="2800" dirty="0" smtClean="0">
                <a:latin typeface="Times New Roman"/>
                <a:cs typeface="Times New Roman"/>
              </a:rPr>
              <a:t>development </a:t>
            </a:r>
            <a:r>
              <a:rPr lang="en-US" sz="2800" dirty="0">
                <a:latin typeface="Times New Roman"/>
                <a:cs typeface="Times New Roman"/>
              </a:rPr>
              <a:t>for cyber offensive and defensive strategies</a:t>
            </a:r>
          </a:p>
          <a:p>
            <a:r>
              <a:rPr lang="en-US" sz="2800" dirty="0">
                <a:latin typeface="Times New Roman"/>
                <a:cs typeface="Times New Roman"/>
              </a:rPr>
              <a:t>Constructs must be </a:t>
            </a:r>
            <a:r>
              <a:rPr lang="en-US" sz="2800" dirty="0" smtClean="0">
                <a:latin typeface="Times New Roman"/>
                <a:cs typeface="Times New Roman"/>
              </a:rPr>
              <a:t>asymmetric </a:t>
            </a:r>
            <a:r>
              <a:rPr lang="en-US" sz="2800" dirty="0">
                <a:latin typeface="Times New Roman"/>
                <a:cs typeface="Times New Roman"/>
              </a:rPr>
              <a:t>and coordinated</a:t>
            </a:r>
          </a:p>
          <a:p>
            <a:pPr marL="0" indent="0">
              <a:buNone/>
            </a:pPr>
            <a:endParaRPr lang="en-US" dirty="0">
              <a:latin typeface="Calibri"/>
              <a:cs typeface="Calibri"/>
            </a:endParaRPr>
          </a:p>
          <a:p>
            <a:pPr marL="0" indent="0">
              <a:buNone/>
            </a:pPr>
            <a:endParaRPr lang="en-US" dirty="0">
              <a:latin typeface="Calibri"/>
              <a:cs typeface="Calibri"/>
            </a:endParaRPr>
          </a:p>
        </p:txBody>
      </p:sp>
    </p:spTree>
    <p:extLst>
      <p:ext uri="{BB962C8B-B14F-4D97-AF65-F5344CB8AC3E}">
        <p14:creationId xmlns:p14="http://schemas.microsoft.com/office/powerpoint/2010/main" val="38369897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References</a:t>
            </a:r>
            <a:br>
              <a:rPr lang="en-US" b="1" dirty="0">
                <a:latin typeface="Times New Roman" pitchFamily="18" charset="0"/>
                <a:cs typeface="Times New Roman" pitchFamily="18" charset="0"/>
              </a:rPr>
            </a:br>
            <a:r>
              <a:rPr lang="en-US" sz="2700" b="1" dirty="0" smtClean="0">
                <a:latin typeface="Times New Roman" pitchFamily="18" charset="0"/>
                <a:cs typeface="Times New Roman" pitchFamily="18" charset="0"/>
              </a:rPr>
              <a:t>Primary</a:t>
            </a:r>
            <a:endParaRPr lang="en-US" dirty="0"/>
          </a:p>
        </p:txBody>
      </p:sp>
      <p:sp>
        <p:nvSpPr>
          <p:cNvPr id="3" name="Content Placeholder 2"/>
          <p:cNvSpPr>
            <a:spLocks noGrp="1"/>
          </p:cNvSpPr>
          <p:nvPr>
            <p:ph idx="1"/>
          </p:nvPr>
        </p:nvSpPr>
        <p:spPr>
          <a:xfrm>
            <a:off x="457200" y="1600200"/>
            <a:ext cx="8229600" cy="4758700"/>
          </a:xfrm>
        </p:spPr>
        <p:txBody>
          <a:bodyPr>
            <a:normAutofit fontScale="55000" lnSpcReduction="20000"/>
          </a:bodyPr>
          <a:lstStyle/>
          <a:p>
            <a:pPr marL="0" marR="0" indent="0">
              <a:lnSpc>
                <a:spcPct val="200000"/>
              </a:lnSpc>
              <a:spcBef>
                <a:spcPts val="0"/>
              </a:spcBef>
              <a:spcAft>
                <a:spcPts val="0"/>
              </a:spcAft>
              <a:buNone/>
            </a:pPr>
            <a:r>
              <a:rPr lang="en-US" sz="2200" dirty="0">
                <a:latin typeface="Times New Roman"/>
                <a:ea typeface="MS Mincho"/>
                <a:cs typeface="Times New Roman"/>
              </a:rPr>
              <a:t>Carroll, B. (2010). China’s 12</a:t>
            </a:r>
            <a:r>
              <a:rPr lang="en-US" sz="2200" baseline="30000" dirty="0">
                <a:latin typeface="Times New Roman"/>
                <a:ea typeface="MS Mincho"/>
                <a:cs typeface="Times New Roman"/>
              </a:rPr>
              <a:t>th</a:t>
            </a:r>
            <a:r>
              <a:rPr lang="en-US" sz="2200" dirty="0">
                <a:latin typeface="Times New Roman"/>
                <a:ea typeface="MS Mincho"/>
                <a:cs typeface="Times New Roman"/>
              </a:rPr>
              <a:t> Five Year Plan.  APCO. Retrieved on March 20, 2013 from 	http://apcoworldwide.com/content/PDFs/Chinas_12th_Five-Year_Plan.pdf  </a:t>
            </a:r>
          </a:p>
          <a:p>
            <a:pPr marL="0" indent="0">
              <a:lnSpc>
                <a:spcPct val="200000"/>
              </a:lnSpc>
              <a:spcBef>
                <a:spcPts val="0"/>
              </a:spcBef>
              <a:buNone/>
            </a:pPr>
            <a:r>
              <a:rPr lang="en-US" sz="2200" dirty="0">
                <a:latin typeface="Times New Roman"/>
                <a:ea typeface="MS Mincho"/>
                <a:cs typeface="Times New Roman"/>
              </a:rPr>
              <a:t>Fung, E., and Peng, Y. (2012). Forces Driving China’s Economic Growth in 2012. KPMG China. Retrieved on March 21, 2013 	from http://www.kpmg.com/cn/en/IssuesAndInsights/ArticlesPublications/Documents/China-12th- Five-Year-Plan- </a:t>
            </a:r>
          </a:p>
          <a:p>
            <a:pPr marL="0" marR="0" indent="0">
              <a:lnSpc>
                <a:spcPct val="200000"/>
              </a:lnSpc>
              <a:spcBef>
                <a:spcPts val="0"/>
              </a:spcBef>
              <a:spcAft>
                <a:spcPts val="0"/>
              </a:spcAft>
              <a:buNone/>
            </a:pPr>
            <a:r>
              <a:rPr lang="en-US" sz="2200" dirty="0">
                <a:latin typeface="Times New Roman"/>
                <a:ea typeface="MS Mincho"/>
                <a:cs typeface="Times New Roman"/>
              </a:rPr>
              <a:t>	China-Economic-Growth-201203-2.pdf</a:t>
            </a:r>
          </a:p>
          <a:p>
            <a:pPr marL="0" marR="0" indent="0">
              <a:lnSpc>
                <a:spcPct val="200000"/>
              </a:lnSpc>
              <a:spcBef>
                <a:spcPts val="0"/>
              </a:spcBef>
              <a:spcAft>
                <a:spcPts val="0"/>
              </a:spcAft>
              <a:buNone/>
            </a:pPr>
            <a:endParaRPr lang="en-US" sz="2200" dirty="0">
              <a:latin typeface="Cambria"/>
              <a:ea typeface="MS Mincho"/>
              <a:cs typeface="Times New Roman"/>
            </a:endParaRPr>
          </a:p>
          <a:p>
            <a:pPr marL="0" marR="0" indent="0">
              <a:lnSpc>
                <a:spcPct val="115000"/>
              </a:lnSpc>
              <a:spcBef>
                <a:spcPts val="0"/>
              </a:spcBef>
              <a:spcAft>
                <a:spcPts val="1000"/>
              </a:spcAft>
              <a:buNone/>
            </a:pPr>
            <a:r>
              <a:rPr lang="en-US" sz="2000" dirty="0">
                <a:latin typeface="Times New Roman" pitchFamily="18" charset="0"/>
                <a:ea typeface="Times New Roman"/>
                <a:cs typeface="Times New Roman" pitchFamily="18" charset="0"/>
              </a:rPr>
              <a:t>Krekel, B., Adams, P., &amp; Bakos, G. (2012). </a:t>
            </a:r>
            <a:r>
              <a:rPr lang="en-US" sz="2000" i="1" dirty="0">
                <a:latin typeface="Times New Roman" pitchFamily="18" charset="0"/>
                <a:ea typeface="Times New Roman"/>
                <a:cs typeface="Times New Roman" pitchFamily="18" charset="0"/>
              </a:rPr>
              <a:t>Occupying the Information High Ground.</a:t>
            </a:r>
            <a:r>
              <a:rPr lang="en-US" sz="2000" dirty="0">
                <a:latin typeface="Times New Roman" pitchFamily="18" charset="0"/>
                <a:ea typeface="Times New Roman"/>
                <a:cs typeface="Times New Roman" pitchFamily="18" charset="0"/>
              </a:rPr>
              <a:t> Northrop Grumman Corp.</a:t>
            </a:r>
          </a:p>
          <a:p>
            <a:pPr marL="0" indent="0">
              <a:lnSpc>
                <a:spcPct val="115000"/>
              </a:lnSpc>
              <a:spcBef>
                <a:spcPts val="0"/>
              </a:spcBef>
              <a:spcAft>
                <a:spcPts val="1000"/>
              </a:spcAft>
              <a:buNone/>
            </a:pPr>
            <a:endParaRPr lang="en-US" sz="2000" dirty="0">
              <a:latin typeface="Times New Roman" pitchFamily="18" charset="0"/>
              <a:ea typeface="Times New Roman"/>
              <a:cs typeface="Times New Roman" pitchFamily="18" charset="0"/>
            </a:endParaRPr>
          </a:p>
          <a:p>
            <a:pPr marL="0" indent="0">
              <a:lnSpc>
                <a:spcPct val="115000"/>
              </a:lnSpc>
              <a:spcBef>
                <a:spcPts val="0"/>
              </a:spcBef>
              <a:spcAft>
                <a:spcPts val="1000"/>
              </a:spcAft>
              <a:buNone/>
            </a:pPr>
            <a:r>
              <a:rPr lang="en-US" sz="2000" dirty="0">
                <a:latin typeface="Times New Roman" pitchFamily="18" charset="0"/>
                <a:ea typeface="Times New Roman"/>
                <a:cs typeface="Times New Roman" pitchFamily="18" charset="0"/>
              </a:rPr>
              <a:t>Lawrence, S.V., Martin, M.F.(2013). Understanding China’s Political System. (R41007) Retrieved on March 10, 2003 from </a:t>
            </a:r>
          </a:p>
          <a:p>
            <a:pPr marL="0" indent="0">
              <a:lnSpc>
                <a:spcPct val="115000"/>
              </a:lnSpc>
              <a:spcBef>
                <a:spcPts val="0"/>
              </a:spcBef>
              <a:spcAft>
                <a:spcPts val="1000"/>
              </a:spcAft>
              <a:buNone/>
            </a:pPr>
            <a:r>
              <a:rPr lang="en-US" sz="2000" dirty="0">
                <a:latin typeface="Times New Roman" pitchFamily="18" charset="0"/>
                <a:ea typeface="Times New Roman"/>
                <a:cs typeface="Times New Roman" pitchFamily="18" charset="0"/>
              </a:rPr>
              <a:t>	https://www.fas.org/sgp/crs/row/R41007</a:t>
            </a:r>
            <a:endParaRPr lang="en-US" sz="2000" u="sng" dirty="0">
              <a:latin typeface="Times New Roman" pitchFamily="18" charset="0"/>
              <a:ea typeface="Times New Roman"/>
              <a:cs typeface="Times New Roman" pitchFamily="18" charset="0"/>
              <a:hlinkClick r:id="rId3"/>
            </a:endParaRPr>
          </a:p>
          <a:p>
            <a:pPr marL="0" indent="0">
              <a:lnSpc>
                <a:spcPct val="220000"/>
              </a:lnSpc>
              <a:buNone/>
            </a:pPr>
            <a:r>
              <a:rPr lang="en-US" sz="2200" dirty="0">
                <a:latin typeface="Times New Roman" pitchFamily="18" charset="0"/>
                <a:cs typeface="Times New Roman" pitchFamily="18" charset="0"/>
              </a:rPr>
              <a:t>Li, N. (2009). Assessing the threat: The chinese military and taiwan's security. The China Journal, (62), 212-214. </a:t>
            </a:r>
          </a:p>
          <a:p>
            <a:pPr marL="0" indent="0">
              <a:lnSpc>
                <a:spcPct val="220000"/>
              </a:lnSpc>
              <a:buNone/>
            </a:pPr>
            <a:r>
              <a:rPr lang="en-US" sz="2200" dirty="0">
                <a:latin typeface="Times New Roman" pitchFamily="18" charset="0"/>
                <a:cs typeface="Times New Roman" pitchFamily="18" charset="0"/>
              </a:rPr>
              <a:t>	Retrieved from http://search.proquest.com/docview/222740530?accountid=28902</a:t>
            </a:r>
          </a:p>
          <a:p>
            <a:pPr marL="0" indent="0">
              <a:lnSpc>
                <a:spcPct val="220000"/>
              </a:lnSpc>
              <a:buNone/>
            </a:pPr>
            <a:endParaRPr lang="en-US" sz="1800" dirty="0">
              <a:latin typeface="Times New Roman" pitchFamily="18" charset="0"/>
              <a:cs typeface="Times New Roman" pitchFamily="18" charset="0"/>
            </a:endParaRPr>
          </a:p>
          <a:p>
            <a:pPr marL="0" indent="0">
              <a:lnSpc>
                <a:spcPct val="200000"/>
              </a:lnSpc>
              <a:buNone/>
            </a:pPr>
            <a:endParaRPr lang="en-US" sz="1400" dirty="0">
              <a:latin typeface="Times New Roman"/>
              <a:ea typeface="Times New Roman"/>
            </a:endParaRPr>
          </a:p>
          <a:p>
            <a:pPr marL="0" indent="0">
              <a:buNone/>
            </a:pP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23846887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lvl="0" indent="0">
              <a:lnSpc>
                <a:spcPct val="200000"/>
              </a:lnSpc>
              <a:buNone/>
            </a:pPr>
            <a:r>
              <a:rPr lang="en-US" sz="1400" dirty="0">
                <a:solidFill>
                  <a:srgbClr val="000000"/>
                </a:solidFill>
                <a:latin typeface="Times New Roman"/>
              </a:rPr>
              <a:t>Mandiant. (2013). </a:t>
            </a:r>
            <a:r>
              <a:rPr lang="en-US" sz="1400" i="1" dirty="0">
                <a:solidFill>
                  <a:srgbClr val="000000"/>
                </a:solidFill>
                <a:latin typeface="Times New Roman"/>
              </a:rPr>
              <a:t>APT1 Exposing one of China’s cyber espionage units</a:t>
            </a:r>
            <a:r>
              <a:rPr lang="en-US" sz="1400" dirty="0">
                <a:solidFill>
                  <a:srgbClr val="000000"/>
                </a:solidFill>
                <a:latin typeface="Times New Roman"/>
              </a:rPr>
              <a:t>. Retrieved March 25, 2013, from </a:t>
            </a:r>
          </a:p>
          <a:p>
            <a:pPr marL="0" lvl="0" indent="0">
              <a:lnSpc>
                <a:spcPct val="200000"/>
              </a:lnSpc>
              <a:buNone/>
            </a:pPr>
            <a:r>
              <a:rPr lang="en-US" sz="1400" dirty="0">
                <a:solidFill>
                  <a:srgbClr val="000000"/>
                </a:solidFill>
                <a:latin typeface="Times New Roman"/>
              </a:rPr>
              <a:t>	Mandiant website: http://intelreport.mandiant.com/</a:t>
            </a:r>
            <a:endParaRPr lang="en-US" sz="1400" dirty="0">
              <a:solidFill>
                <a:prstClr val="black"/>
              </a:solidFill>
              <a:latin typeface="Times New Roman"/>
              <a:ea typeface="Times New Roman"/>
            </a:endParaRPr>
          </a:p>
          <a:p>
            <a:pPr marL="0" marR="0" indent="0">
              <a:lnSpc>
                <a:spcPct val="220000"/>
              </a:lnSpc>
              <a:spcBef>
                <a:spcPts val="0"/>
              </a:spcBef>
              <a:spcAft>
                <a:spcPts val="0"/>
              </a:spcAft>
              <a:buNone/>
            </a:pPr>
            <a:r>
              <a:rPr lang="en-US" sz="1400" dirty="0">
                <a:latin typeface="Cambria"/>
                <a:ea typeface="MS Mincho"/>
                <a:cs typeface="Times New Roman"/>
              </a:rPr>
              <a:t>Morrison, W. (2013). China’s Economic Rise: History, Trends, Challenges, and Implications for the United States. Congressional </a:t>
            </a:r>
            <a:r>
              <a:rPr lang="en-US" sz="1400" dirty="0" smtClean="0">
                <a:latin typeface="Cambria"/>
                <a:ea typeface="MS Mincho"/>
                <a:cs typeface="Times New Roman"/>
              </a:rPr>
              <a:t>	Research </a:t>
            </a:r>
            <a:r>
              <a:rPr lang="en-US" sz="1400" dirty="0">
                <a:latin typeface="Cambria"/>
                <a:ea typeface="MS Mincho"/>
                <a:cs typeface="Times New Roman"/>
              </a:rPr>
              <a:t>Service. Retrieved on March 4, 2013 from http://www.fas.org/sgp/crs/row/RL33534.pdf </a:t>
            </a:r>
          </a:p>
          <a:p>
            <a:pPr marL="0" marR="0" indent="0">
              <a:spcBef>
                <a:spcPts val="0"/>
              </a:spcBef>
              <a:spcAft>
                <a:spcPts val="0"/>
              </a:spcAft>
              <a:buNone/>
            </a:pPr>
            <a:r>
              <a:rPr lang="en-US" sz="1400" dirty="0">
                <a:latin typeface="Cambria"/>
                <a:ea typeface="MS Mincho"/>
                <a:cs typeface="Times New Roman"/>
              </a:rPr>
              <a:t> </a:t>
            </a:r>
          </a:p>
          <a:p>
            <a:pPr marL="0" marR="0" indent="0">
              <a:lnSpc>
                <a:spcPct val="200000"/>
              </a:lnSpc>
              <a:spcBef>
                <a:spcPts val="0"/>
              </a:spcBef>
              <a:spcAft>
                <a:spcPts val="1000"/>
              </a:spcAft>
              <a:buNone/>
            </a:pPr>
            <a:r>
              <a:rPr lang="en-US" sz="1400" dirty="0" smtClean="0">
                <a:latin typeface="Times New Roman"/>
                <a:ea typeface="Calibri"/>
                <a:cs typeface="Times New Roman"/>
              </a:rPr>
              <a:t>Nichols</a:t>
            </a:r>
            <a:r>
              <a:rPr lang="en-US" sz="1400" dirty="0">
                <a:latin typeface="Times New Roman"/>
                <a:ea typeface="Calibri"/>
                <a:cs typeface="Times New Roman"/>
              </a:rPr>
              <a:t>, R. (2006, April 27). Hydra. </a:t>
            </a:r>
            <a:r>
              <a:rPr lang="en-US" sz="1400" i="1" dirty="0">
                <a:latin typeface="Times New Roman"/>
                <a:ea typeface="Calibri"/>
                <a:cs typeface="Times New Roman"/>
              </a:rPr>
              <a:t>Hydra GOVSEC Protecting Critical Infrastructures Data Security</a:t>
            </a:r>
            <a:r>
              <a:rPr lang="en-US" sz="1400" dirty="0">
                <a:latin typeface="Times New Roman"/>
                <a:ea typeface="Calibri"/>
                <a:cs typeface="Times New Roman"/>
              </a:rPr>
              <a:t>. INFOSEC </a:t>
            </a:r>
            <a:r>
              <a:rPr lang="en-US" sz="1400" dirty="0" smtClean="0">
                <a:latin typeface="Times New Roman"/>
                <a:ea typeface="Calibri"/>
                <a:cs typeface="Times New Roman"/>
              </a:rPr>
              <a:t>	Technologies.</a:t>
            </a:r>
            <a:endParaRPr lang="en-US" sz="1400" dirty="0" smtClean="0">
              <a:solidFill>
                <a:srgbClr val="000000"/>
              </a:solidFill>
              <a:latin typeface="Times New Roman"/>
            </a:endParaRPr>
          </a:p>
          <a:p>
            <a:pPr marL="0" lvl="0" indent="0" hangingPunct="0">
              <a:lnSpc>
                <a:spcPct val="200000"/>
              </a:lnSpc>
              <a:spcBef>
                <a:spcPts val="410"/>
              </a:spcBef>
              <a:buNone/>
            </a:pPr>
            <a:r>
              <a:rPr lang="en-US" sz="1400" dirty="0" smtClean="0">
                <a:solidFill>
                  <a:srgbClr val="000000"/>
                </a:solidFill>
                <a:latin typeface="Times New Roman"/>
              </a:rPr>
              <a:t>Prolexic</a:t>
            </a:r>
            <a:r>
              <a:rPr lang="en-US" sz="1400" dirty="0">
                <a:solidFill>
                  <a:srgbClr val="000000"/>
                </a:solidFill>
                <a:latin typeface="Times New Roman"/>
              </a:rPr>
              <a:t>. (2013). </a:t>
            </a:r>
            <a:r>
              <a:rPr lang="en-US" sz="1400" i="1" dirty="0">
                <a:solidFill>
                  <a:srgbClr val="000000"/>
                </a:solidFill>
                <a:latin typeface="Times New Roman"/>
              </a:rPr>
              <a:t>Prolexic quarterly global ddos attack report</a:t>
            </a:r>
            <a:r>
              <a:rPr lang="en-US" sz="1400" dirty="0">
                <a:solidFill>
                  <a:srgbClr val="000000"/>
                </a:solidFill>
                <a:latin typeface="Times New Roman"/>
              </a:rPr>
              <a:t>. Retrieved March 25, 2013, from Prolexic </a:t>
            </a:r>
            <a:r>
              <a:rPr lang="en-US" sz="1400" dirty="0" smtClean="0">
                <a:solidFill>
                  <a:srgbClr val="000000"/>
                </a:solidFill>
                <a:latin typeface="Times New Roman"/>
              </a:rPr>
              <a:t>website</a:t>
            </a:r>
            <a:r>
              <a:rPr lang="en-US" sz="1400" dirty="0">
                <a:solidFill>
                  <a:srgbClr val="000000"/>
                </a:solidFill>
                <a:latin typeface="Times New Roman"/>
              </a:rPr>
              <a:t>: </a:t>
            </a:r>
            <a:r>
              <a:rPr lang="en-US" sz="1400" dirty="0" smtClean="0">
                <a:solidFill>
                  <a:srgbClr val="000000"/>
                </a:solidFill>
                <a:latin typeface="Times New Roman"/>
              </a:rPr>
              <a:t>	http</a:t>
            </a:r>
            <a:r>
              <a:rPr lang="en-US" sz="1400" dirty="0">
                <a:solidFill>
                  <a:srgbClr val="000000"/>
                </a:solidFill>
                <a:latin typeface="Times New Roman"/>
              </a:rPr>
              <a:t>://</a:t>
            </a:r>
            <a:r>
              <a:rPr lang="en-US" sz="1400" dirty="0" smtClean="0">
                <a:solidFill>
                  <a:srgbClr val="000000"/>
                </a:solidFill>
                <a:latin typeface="Times New Roman"/>
              </a:rPr>
              <a:t>www.prolexic.com/gad/2012-q4-	attackreport.html?pi_ad_id=19276436043</a:t>
            </a:r>
            <a:r>
              <a:rPr lang="en-US" sz="1400" dirty="0">
                <a:solidFill>
                  <a:srgbClr val="000000"/>
                </a:solidFill>
                <a:latin typeface="Times New Roman"/>
              </a:rPr>
              <a:t>&amp;_kk=prolexic%20ddos&amp;_</a:t>
            </a:r>
            <a:r>
              <a:rPr lang="en-US" sz="1400" dirty="0" smtClean="0">
                <a:solidFill>
                  <a:srgbClr val="000000"/>
                </a:solidFill>
                <a:latin typeface="Times New Roman"/>
              </a:rPr>
              <a:t>kt=7e5409dd-111a-420b-b78a-	24670d1838b1&amp;gclid=CIKCgdqnm7YCFSKpPAodpzsAzQ</a:t>
            </a:r>
          </a:p>
          <a:p>
            <a:pPr marL="0" lvl="0" indent="0" hangingPunct="0">
              <a:lnSpc>
                <a:spcPct val="200000"/>
              </a:lnSpc>
              <a:spcBef>
                <a:spcPts val="410"/>
              </a:spcBef>
              <a:buNone/>
            </a:pPr>
            <a:r>
              <a:rPr lang="en-US" sz="1400" dirty="0">
                <a:solidFill>
                  <a:prstClr val="black"/>
                </a:solidFill>
                <a:latin typeface="Times New Roman"/>
                <a:ea typeface="Times New Roman"/>
              </a:rPr>
              <a:t>Rawski, T. (June 2011).  The Rise of China's Economy. Foreign Policy Research Institute Footnotes Vol. 6, No. 6</a:t>
            </a:r>
            <a:r>
              <a:rPr lang="en-US" sz="1400" dirty="0" smtClean="0">
                <a:solidFill>
                  <a:prstClr val="black"/>
                </a:solidFill>
                <a:latin typeface="Times New Roman"/>
                <a:ea typeface="Times New Roman"/>
              </a:rPr>
              <a:t>. Retrieved </a:t>
            </a:r>
            <a:r>
              <a:rPr lang="en-US" sz="1400" dirty="0">
                <a:solidFill>
                  <a:prstClr val="black"/>
                </a:solidFill>
                <a:latin typeface="Times New Roman"/>
                <a:ea typeface="Times New Roman"/>
              </a:rPr>
              <a:t>on </a:t>
            </a:r>
            <a:r>
              <a:rPr lang="en-US" sz="1400" dirty="0" smtClean="0">
                <a:solidFill>
                  <a:prstClr val="black"/>
                </a:solidFill>
                <a:latin typeface="Times New Roman"/>
                <a:ea typeface="Times New Roman"/>
              </a:rPr>
              <a:t>March </a:t>
            </a:r>
            <a:r>
              <a:rPr lang="en-US" sz="1400" dirty="0">
                <a:solidFill>
                  <a:prstClr val="black"/>
                </a:solidFill>
                <a:latin typeface="Times New Roman"/>
                <a:ea typeface="Times New Roman"/>
              </a:rPr>
              <a:t>8, </a:t>
            </a:r>
            <a:r>
              <a:rPr lang="en-US" sz="1400" dirty="0" smtClean="0">
                <a:solidFill>
                  <a:prstClr val="black"/>
                </a:solidFill>
                <a:latin typeface="Times New Roman"/>
                <a:ea typeface="Times New Roman"/>
              </a:rPr>
              <a:t>2013 	from </a:t>
            </a:r>
            <a:r>
              <a:rPr lang="en-US" sz="1400" dirty="0">
                <a:solidFill>
                  <a:prstClr val="black"/>
                </a:solidFill>
                <a:latin typeface="Times New Roman"/>
                <a:ea typeface="Times New Roman"/>
              </a:rPr>
              <a:t>http://www.fpri.org/footnote/1606.201106.rawski.chineseeconomy.html </a:t>
            </a:r>
          </a:p>
          <a:p>
            <a:pPr marL="0" indent="0">
              <a:buNone/>
            </a:pPr>
            <a:endParaRPr lang="en-US" sz="1400" dirty="0">
              <a:latin typeface="Times New Roman" pitchFamily="18" charset="0"/>
              <a:cs typeface="Times New Roman" pitchFamily="18" charset="0"/>
            </a:endParaRPr>
          </a:p>
        </p:txBody>
      </p:sp>
      <p:sp>
        <p:nvSpPr>
          <p:cNvPr id="4"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References</a:t>
            </a:r>
            <a:br>
              <a:rPr lang="en-US" b="1" dirty="0">
                <a:latin typeface="Times New Roman" pitchFamily="18" charset="0"/>
                <a:cs typeface="Times New Roman" pitchFamily="18" charset="0"/>
              </a:rPr>
            </a:br>
            <a:r>
              <a:rPr lang="en-US" sz="2700" b="1" dirty="0" smtClean="0">
                <a:latin typeface="Times New Roman" pitchFamily="18" charset="0"/>
                <a:cs typeface="Times New Roman" pitchFamily="18" charset="0"/>
              </a:rPr>
              <a:t>Primary</a:t>
            </a:r>
            <a:endParaRPr lang="en-US" dirty="0"/>
          </a:p>
        </p:txBody>
      </p:sp>
    </p:spTree>
    <p:extLst>
      <p:ext uri="{BB962C8B-B14F-4D97-AF65-F5344CB8AC3E}">
        <p14:creationId xmlns:p14="http://schemas.microsoft.com/office/powerpoint/2010/main" val="164540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hangingPunct="0">
              <a:lnSpc>
                <a:spcPct val="200000"/>
              </a:lnSpc>
              <a:spcBef>
                <a:spcPts val="410"/>
              </a:spcBef>
              <a:buNone/>
            </a:pPr>
            <a:r>
              <a:rPr lang="en-US" sz="1400" dirty="0">
                <a:solidFill>
                  <a:srgbClr val="000000"/>
                </a:solidFill>
                <a:latin typeface="Times New Roman"/>
              </a:rPr>
              <a:t>Stokes, M. A., Lin, J., &amp; Hsiao, R. (2011). </a:t>
            </a:r>
            <a:r>
              <a:rPr lang="en-US" sz="1400" i="1" dirty="0">
                <a:solidFill>
                  <a:srgbClr val="000000"/>
                </a:solidFill>
                <a:latin typeface="Times New Roman"/>
              </a:rPr>
              <a:t>The Chinese People’s Liberation Army signals intelligence and cyber</a:t>
            </a:r>
          </a:p>
          <a:p>
            <a:pPr marL="0" lvl="0" indent="0" hangingPunct="0">
              <a:lnSpc>
                <a:spcPct val="200000"/>
              </a:lnSpc>
              <a:spcBef>
                <a:spcPts val="410"/>
              </a:spcBef>
              <a:buNone/>
            </a:pPr>
            <a:r>
              <a:rPr lang="en-US" sz="1400" i="1" dirty="0">
                <a:solidFill>
                  <a:srgbClr val="000000"/>
                </a:solidFill>
                <a:latin typeface="Times New Roman"/>
              </a:rPr>
              <a:t>	 reconnaissance infrastructure</a:t>
            </a:r>
            <a:r>
              <a:rPr lang="en-US" sz="1400" dirty="0">
                <a:solidFill>
                  <a:srgbClr val="000000"/>
                </a:solidFill>
                <a:latin typeface="Times New Roman"/>
              </a:rPr>
              <a:t>. Retrieved March 25, 2013, from </a:t>
            </a:r>
            <a:endParaRPr lang="en-US" sz="1400" dirty="0">
              <a:solidFill>
                <a:prstClr val="black"/>
              </a:solidFill>
              <a:latin typeface="Times New Roman"/>
              <a:ea typeface="Times New Roman"/>
            </a:endParaRPr>
          </a:p>
          <a:p>
            <a:pPr marL="114300" lvl="0" indent="0" hangingPunct="0">
              <a:lnSpc>
                <a:spcPct val="200000"/>
              </a:lnSpc>
              <a:spcBef>
                <a:spcPts val="410"/>
              </a:spcBef>
              <a:buNone/>
            </a:pPr>
            <a:r>
              <a:rPr lang="en-US" sz="1400" dirty="0">
                <a:solidFill>
                  <a:srgbClr val="000000"/>
                </a:solidFill>
                <a:latin typeface="Times New Roman"/>
              </a:rPr>
              <a:t>	Project 2049 Institute website: </a:t>
            </a:r>
            <a:r>
              <a:rPr lang="en-US" sz="1400" dirty="0" smtClean="0">
                <a:solidFill>
                  <a:srgbClr val="000000"/>
                </a:solidFill>
                <a:latin typeface="Times New Roman"/>
              </a:rPr>
              <a:t>	http</a:t>
            </a:r>
            <a:r>
              <a:rPr lang="en-US" sz="1400" dirty="0">
                <a:solidFill>
                  <a:srgbClr val="000000"/>
                </a:solidFill>
                <a:latin typeface="Times New Roman"/>
              </a:rPr>
              <a:t>://project2049.net/documents/pla_third_department_sigint_cyber_stokes_lin_</a:t>
            </a:r>
            <a:endParaRPr lang="en-US" sz="1400" dirty="0">
              <a:solidFill>
                <a:prstClr val="black"/>
              </a:solidFill>
              <a:latin typeface="Times New Roman"/>
              <a:ea typeface="Times New Roman"/>
            </a:endParaRPr>
          </a:p>
          <a:p>
            <a:pPr marL="114300" lvl="0" indent="0" hangingPunct="0">
              <a:lnSpc>
                <a:spcPct val="200000"/>
              </a:lnSpc>
              <a:spcBef>
                <a:spcPts val="410"/>
              </a:spcBef>
              <a:buNone/>
            </a:pPr>
            <a:r>
              <a:rPr lang="en-US" sz="1400" dirty="0">
                <a:solidFill>
                  <a:srgbClr val="000000"/>
                </a:solidFill>
                <a:latin typeface="Times New Roman"/>
              </a:rPr>
              <a:t>	hsiao.pdf</a:t>
            </a:r>
            <a:endParaRPr lang="en-US" sz="1400" dirty="0">
              <a:solidFill>
                <a:prstClr val="black"/>
              </a:solidFill>
              <a:latin typeface="Times New Roman"/>
              <a:ea typeface="Times New Roman"/>
            </a:endParaRPr>
          </a:p>
          <a:p>
            <a:pPr marL="0" indent="0">
              <a:buNone/>
            </a:pPr>
            <a:endParaRPr lang="en-US" dirty="0"/>
          </a:p>
        </p:txBody>
      </p:sp>
      <p:sp>
        <p:nvSpPr>
          <p:cNvPr id="4"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References</a:t>
            </a:r>
            <a:br>
              <a:rPr lang="en-US" b="1" dirty="0">
                <a:latin typeface="Times New Roman" pitchFamily="18" charset="0"/>
                <a:cs typeface="Times New Roman" pitchFamily="18" charset="0"/>
              </a:rPr>
            </a:br>
            <a:r>
              <a:rPr lang="en-US" sz="2700" b="1" dirty="0" smtClean="0">
                <a:latin typeface="Times New Roman" pitchFamily="18" charset="0"/>
                <a:cs typeface="Times New Roman" pitchFamily="18" charset="0"/>
              </a:rPr>
              <a:t>Primary</a:t>
            </a:r>
            <a:endParaRPr lang="en-US" dirty="0"/>
          </a:p>
        </p:txBody>
      </p:sp>
    </p:spTree>
    <p:extLst>
      <p:ext uri="{BB962C8B-B14F-4D97-AF65-F5344CB8AC3E}">
        <p14:creationId xmlns:p14="http://schemas.microsoft.com/office/powerpoint/2010/main" val="529545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lvl="0" indent="0">
              <a:lnSpc>
                <a:spcPct val="200000"/>
              </a:lnSpc>
              <a:buNone/>
            </a:pPr>
            <a:r>
              <a:rPr lang="en-US" sz="1400" dirty="0">
                <a:solidFill>
                  <a:prstClr val="black"/>
                </a:solidFill>
                <a:latin typeface="Times New Roman" pitchFamily="18" charset="0"/>
                <a:cs typeface="Times New Roman" pitchFamily="18" charset="0"/>
              </a:rPr>
              <a:t>Beech, H. (May 27, 2011). </a:t>
            </a:r>
            <a:r>
              <a:rPr lang="en-US" sz="1400" i="1" dirty="0">
                <a:solidFill>
                  <a:prstClr val="black"/>
                </a:solidFill>
                <a:latin typeface="Times New Roman" pitchFamily="18" charset="0"/>
                <a:cs typeface="Times New Roman" pitchFamily="18" charset="0"/>
              </a:rPr>
              <a:t>Meet China’s newest soldiers: an online blue arm</a:t>
            </a:r>
            <a:r>
              <a:rPr lang="en-US" sz="1400" dirty="0">
                <a:solidFill>
                  <a:prstClr val="black"/>
                </a:solidFill>
                <a:latin typeface="Times New Roman" pitchFamily="18" charset="0"/>
                <a:cs typeface="Times New Roman" pitchFamily="18" charset="0"/>
              </a:rPr>
              <a:t>. Retrieved from 	http://world.time.com/2011/05/27/meet-chinas-newest-soldiers-an-online-blue-army/</a:t>
            </a:r>
          </a:p>
          <a:p>
            <a:pPr marL="0" indent="0">
              <a:lnSpc>
                <a:spcPct val="200000"/>
              </a:lnSpc>
              <a:buNone/>
            </a:pPr>
            <a:r>
              <a:rPr lang="en-US" sz="1400" dirty="0" smtClean="0">
                <a:latin typeface="Times New Roman" pitchFamily="18" charset="0"/>
                <a:cs typeface="Times New Roman" pitchFamily="18" charset="0"/>
              </a:rPr>
              <a:t>China</a:t>
            </a:r>
            <a:r>
              <a:rPr lang="en-US" sz="1400" dirty="0">
                <a:latin typeface="Times New Roman" pitchFamily="18" charset="0"/>
                <a:cs typeface="Times New Roman" pitchFamily="18" charset="0"/>
              </a:rPr>
              <a:t>. Country Profiles. NTI. (</a:t>
            </a:r>
            <a:r>
              <a:rPr lang="en-US" sz="1400" dirty="0" err="1">
                <a:latin typeface="Times New Roman" pitchFamily="18" charset="0"/>
                <a:cs typeface="Times New Roman" pitchFamily="18" charset="0"/>
              </a:rPr>
              <a:t>n.d.</a:t>
            </a:r>
            <a:r>
              <a:rPr lang="en-US" sz="1400" dirty="0">
                <a:latin typeface="Times New Roman" pitchFamily="18" charset="0"/>
                <a:cs typeface="Times New Roman" pitchFamily="18" charset="0"/>
              </a:rPr>
              <a:t>). </a:t>
            </a:r>
            <a:r>
              <a:rPr lang="en-US" sz="1400" i="1" dirty="0">
                <a:latin typeface="Times New Roman" pitchFamily="18" charset="0"/>
                <a:cs typeface="Times New Roman" pitchFamily="18" charset="0"/>
              </a:rPr>
              <a:t>the Nuclear Threat Initiative</a:t>
            </a:r>
            <a:r>
              <a:rPr lang="en-US" sz="1400" dirty="0">
                <a:latin typeface="Times New Roman" pitchFamily="18" charset="0"/>
                <a:cs typeface="Times New Roman" pitchFamily="18" charset="0"/>
              </a:rPr>
              <a:t>. Retrieved March 28, 2013, from </a:t>
            </a:r>
            <a:r>
              <a:rPr lang="en-US" sz="1400" dirty="0" smtClean="0">
                <a:latin typeface="Times New Roman" pitchFamily="18" charset="0"/>
                <a:cs typeface="Times New Roman" pitchFamily="18" charset="0"/>
              </a:rPr>
              <a:t>	http</a:t>
            </a:r>
            <a:r>
              <a:rPr lang="en-US" sz="1400" dirty="0">
                <a:latin typeface="Times New Roman" pitchFamily="18" charset="0"/>
                <a:cs typeface="Times New Roman" pitchFamily="18" charset="0"/>
              </a:rPr>
              <a:t>://www.nti.rsvp1.com/country-profiles/china/?mgh=http%3A%2F%2Fwww.nti.org&amp;mgf=1</a:t>
            </a:r>
          </a:p>
          <a:p>
            <a:pPr marL="0" indent="0">
              <a:lnSpc>
                <a:spcPct val="200000"/>
              </a:lnSpc>
              <a:buNone/>
            </a:pPr>
            <a:r>
              <a:rPr lang="en-US" sz="1400" dirty="0">
                <a:latin typeface="Times New Roman" pitchFamily="18" charset="0"/>
                <a:cs typeface="Times New Roman" pitchFamily="18" charset="0"/>
              </a:rPr>
              <a:t>Chinese Air Forces - SinoDefence.com. (</a:t>
            </a:r>
            <a:r>
              <a:rPr lang="en-US" sz="1400" dirty="0" err="1">
                <a:latin typeface="Times New Roman" pitchFamily="18" charset="0"/>
                <a:cs typeface="Times New Roman" pitchFamily="18" charset="0"/>
              </a:rPr>
              <a:t>n.d.</a:t>
            </a:r>
            <a:r>
              <a:rPr lang="en-US" sz="1400" dirty="0">
                <a:latin typeface="Times New Roman" pitchFamily="18" charset="0"/>
                <a:cs typeface="Times New Roman" pitchFamily="18" charset="0"/>
              </a:rPr>
              <a:t>). </a:t>
            </a:r>
            <a:r>
              <a:rPr lang="en-US" sz="1400" i="1" dirty="0">
                <a:latin typeface="Times New Roman" pitchFamily="18" charset="0"/>
                <a:cs typeface="Times New Roman" pitchFamily="18" charset="0"/>
              </a:rPr>
              <a:t>SinoDefence.com - The Chinese Military in the 21st Century</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Retrieved </a:t>
            </a:r>
            <a:r>
              <a:rPr lang="en-US" sz="1400" dirty="0">
                <a:latin typeface="Times New Roman" pitchFamily="18" charset="0"/>
                <a:cs typeface="Times New Roman" pitchFamily="18" charset="0"/>
              </a:rPr>
              <a:t>March 28, </a:t>
            </a:r>
            <a:r>
              <a:rPr lang="en-US" sz="1400" dirty="0" smtClean="0">
                <a:latin typeface="Times New Roman" pitchFamily="18" charset="0"/>
                <a:cs typeface="Times New Roman" pitchFamily="18" charset="0"/>
              </a:rPr>
              <a:t>2013</a:t>
            </a:r>
            <a:r>
              <a:rPr lang="en-US" sz="1400" dirty="0">
                <a:latin typeface="Times New Roman" pitchFamily="18" charset="0"/>
                <a:cs typeface="Times New Roman" pitchFamily="18" charset="0"/>
              </a:rPr>
              <a:t>, from http://www.sinodefence.com/airforce/default.asp</a:t>
            </a:r>
          </a:p>
          <a:p>
            <a:pPr marL="0" indent="0">
              <a:lnSpc>
                <a:spcPct val="200000"/>
              </a:lnSpc>
              <a:buNone/>
            </a:pPr>
            <a:r>
              <a:rPr lang="en-US" sz="1400" dirty="0">
                <a:latin typeface="Times New Roman" pitchFamily="18" charset="0"/>
                <a:cs typeface="Times New Roman" pitchFamily="18" charset="0"/>
              </a:rPr>
              <a:t>Chinese Ground Forces - SinoDefence.com. (</a:t>
            </a:r>
            <a:r>
              <a:rPr lang="en-US" sz="1400" dirty="0" err="1">
                <a:latin typeface="Times New Roman" pitchFamily="18" charset="0"/>
                <a:cs typeface="Times New Roman" pitchFamily="18" charset="0"/>
              </a:rPr>
              <a:t>n.d.</a:t>
            </a:r>
            <a:r>
              <a:rPr lang="en-US" sz="1400" dirty="0">
                <a:latin typeface="Times New Roman" pitchFamily="18" charset="0"/>
                <a:cs typeface="Times New Roman" pitchFamily="18" charset="0"/>
              </a:rPr>
              <a:t>). </a:t>
            </a:r>
            <a:r>
              <a:rPr lang="en-US" sz="1400" i="1" dirty="0">
                <a:latin typeface="Times New Roman" pitchFamily="18" charset="0"/>
                <a:cs typeface="Times New Roman" pitchFamily="18" charset="0"/>
              </a:rPr>
              <a:t>SinoDefence.com - The Chinese Military in the 21st Century</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Retrieved </a:t>
            </a:r>
            <a:r>
              <a:rPr lang="en-US" sz="1400" dirty="0">
                <a:latin typeface="Times New Roman" pitchFamily="18" charset="0"/>
                <a:cs typeface="Times New Roman" pitchFamily="18" charset="0"/>
              </a:rPr>
              <a:t>March </a:t>
            </a:r>
            <a:r>
              <a:rPr lang="en-US" sz="1400" dirty="0" smtClean="0">
                <a:latin typeface="Times New Roman" pitchFamily="18" charset="0"/>
                <a:cs typeface="Times New Roman" pitchFamily="18" charset="0"/>
              </a:rPr>
              <a:t>28</a:t>
            </a:r>
            <a:r>
              <a:rPr lang="en-US" sz="1400" dirty="0">
                <a:latin typeface="Times New Roman" pitchFamily="18" charset="0"/>
                <a:cs typeface="Times New Roman" pitchFamily="18" charset="0"/>
              </a:rPr>
              <a:t>, 2013, from http://www.sinodefence.com/army/default.asp</a:t>
            </a:r>
          </a:p>
          <a:p>
            <a:pPr marL="0" indent="0">
              <a:lnSpc>
                <a:spcPct val="200000"/>
              </a:lnSpc>
              <a:buNone/>
            </a:pPr>
            <a:r>
              <a:rPr lang="en-US" sz="1400" dirty="0">
                <a:latin typeface="Times New Roman" pitchFamily="18" charset="0"/>
                <a:cs typeface="Times New Roman" pitchFamily="18" charset="0"/>
              </a:rPr>
              <a:t>Chinese Military Review. (</a:t>
            </a:r>
            <a:r>
              <a:rPr lang="en-US" sz="1400" dirty="0" err="1">
                <a:latin typeface="Times New Roman" pitchFamily="18" charset="0"/>
                <a:cs typeface="Times New Roman" pitchFamily="18" charset="0"/>
              </a:rPr>
              <a:t>n.d.</a:t>
            </a:r>
            <a:r>
              <a:rPr lang="en-US" sz="1400" dirty="0">
                <a:latin typeface="Times New Roman" pitchFamily="18" charset="0"/>
                <a:cs typeface="Times New Roman" pitchFamily="18" charset="0"/>
              </a:rPr>
              <a:t>). </a:t>
            </a:r>
            <a:r>
              <a:rPr lang="en-US" sz="1400" i="1" dirty="0">
                <a:latin typeface="Times New Roman" pitchFamily="18" charset="0"/>
                <a:cs typeface="Times New Roman" pitchFamily="18" charset="0"/>
              </a:rPr>
              <a:t>Chinese Military Review</a:t>
            </a:r>
            <a:r>
              <a:rPr lang="en-US" sz="1400" dirty="0">
                <a:latin typeface="Times New Roman" pitchFamily="18" charset="0"/>
                <a:cs typeface="Times New Roman" pitchFamily="18" charset="0"/>
              </a:rPr>
              <a:t>. Retrieved March 28, 2013, from </a:t>
            </a:r>
            <a:r>
              <a:rPr lang="en-US" sz="1400" dirty="0" smtClean="0">
                <a:latin typeface="Times New Roman" pitchFamily="18" charset="0"/>
                <a:cs typeface="Times New Roman" pitchFamily="18" charset="0"/>
              </a:rPr>
              <a:t>	http</a:t>
            </a:r>
            <a:r>
              <a:rPr lang="en-US" sz="1400" dirty="0">
                <a:latin typeface="Times New Roman" pitchFamily="18" charset="0"/>
                <a:cs typeface="Times New Roman" pitchFamily="18" charset="0"/>
              </a:rPr>
              <a:t>://chinesemilitaryreview.blogspot.com/</a:t>
            </a:r>
          </a:p>
          <a:p>
            <a:pPr marL="0" indent="0">
              <a:lnSpc>
                <a:spcPct val="200000"/>
              </a:lnSpc>
              <a:buNone/>
            </a:pPr>
            <a:endParaRPr lang="en-US" sz="1200" dirty="0">
              <a:latin typeface="Times New Roman" pitchFamily="18" charset="0"/>
              <a:cs typeface="Times New Roman" pitchFamily="18" charset="0"/>
            </a:endParaRPr>
          </a:p>
        </p:txBody>
      </p:sp>
      <p:sp>
        <p:nvSpPr>
          <p:cNvPr id="5" name="Title 1"/>
          <p:cNvSpPr>
            <a:spLocks noGrp="1"/>
          </p:cNvSpPr>
          <p:nvPr>
            <p:ph type="title"/>
          </p:nvPr>
        </p:nvSpPr>
        <p:spPr/>
        <p:txBody>
          <a:bodyPr>
            <a:normAutofit fontScale="90000"/>
          </a:bodyPr>
          <a:lstStyle/>
          <a:p>
            <a:pPr algn="ctr"/>
            <a:r>
              <a:rPr lang="en-US" b="1" dirty="0">
                <a:latin typeface="Times New Roman" pitchFamily="18" charset="0"/>
                <a:cs typeface="Times New Roman" pitchFamily="18" charset="0"/>
              </a:rPr>
              <a:t>References</a:t>
            </a:r>
            <a:br>
              <a:rPr lang="en-US" b="1" dirty="0">
                <a:latin typeface="Times New Roman" pitchFamily="18" charset="0"/>
                <a:cs typeface="Times New Roman" pitchFamily="18" charset="0"/>
              </a:rPr>
            </a:br>
            <a:r>
              <a:rPr lang="en-US" sz="2700" b="1" dirty="0" smtClean="0">
                <a:latin typeface="Times New Roman" pitchFamily="18" charset="0"/>
                <a:cs typeface="Times New Roman" pitchFamily="18" charset="0"/>
              </a:rPr>
              <a:t>Secondary</a:t>
            </a:r>
            <a:endParaRPr lang="en-US" sz="2700" dirty="0"/>
          </a:p>
        </p:txBody>
      </p:sp>
    </p:spTree>
    <p:extLst>
      <p:ext uri="{BB962C8B-B14F-4D97-AF65-F5344CB8AC3E}">
        <p14:creationId xmlns:p14="http://schemas.microsoft.com/office/powerpoint/2010/main" val="1618561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Times New Roman" pitchFamily="18" charset="0"/>
                <a:cs typeface="Times New Roman" pitchFamily="18" charset="0"/>
              </a:rPr>
              <a:t>References</a:t>
            </a:r>
            <a:br>
              <a:rPr lang="en-US" b="1" dirty="0">
                <a:latin typeface="Times New Roman" pitchFamily="18" charset="0"/>
                <a:cs typeface="Times New Roman" pitchFamily="18" charset="0"/>
              </a:rPr>
            </a:br>
            <a:r>
              <a:rPr lang="en-US" sz="2700" b="1" dirty="0" smtClean="0">
                <a:latin typeface="Times New Roman" pitchFamily="18" charset="0"/>
                <a:cs typeface="Times New Roman" pitchFamily="18" charset="0"/>
              </a:rPr>
              <a:t>Secondary</a:t>
            </a:r>
            <a:endParaRPr lang="en-US" sz="2700" dirty="0"/>
          </a:p>
        </p:txBody>
      </p:sp>
      <p:sp>
        <p:nvSpPr>
          <p:cNvPr id="3" name="Content Placeholder 2"/>
          <p:cNvSpPr>
            <a:spLocks noGrp="1"/>
          </p:cNvSpPr>
          <p:nvPr>
            <p:ph idx="1"/>
          </p:nvPr>
        </p:nvSpPr>
        <p:spPr>
          <a:xfrm>
            <a:off x="457200" y="1371600"/>
            <a:ext cx="8229600" cy="5257800"/>
          </a:xfrm>
        </p:spPr>
        <p:txBody>
          <a:bodyPr>
            <a:normAutofit fontScale="85000" lnSpcReduction="10000"/>
          </a:bodyPr>
          <a:lstStyle/>
          <a:p>
            <a:pPr marL="0" indent="0">
              <a:lnSpc>
                <a:spcPct val="200000"/>
              </a:lnSpc>
              <a:buNone/>
            </a:pPr>
            <a:r>
              <a:rPr lang="en-US" sz="1800" dirty="0">
                <a:latin typeface="Times New Roman" pitchFamily="18" charset="0"/>
                <a:cs typeface="Times New Roman" pitchFamily="18" charset="0"/>
              </a:rPr>
              <a:t>Chinese Military Review. (</a:t>
            </a:r>
            <a:r>
              <a:rPr lang="en-US" sz="1800" dirty="0" err="1">
                <a:latin typeface="Times New Roman" pitchFamily="18" charset="0"/>
                <a:cs typeface="Times New Roman" pitchFamily="18" charset="0"/>
              </a:rPr>
              <a:t>n.d.</a:t>
            </a:r>
            <a:r>
              <a:rPr lang="en-US" sz="1800" dirty="0">
                <a:latin typeface="Times New Roman" pitchFamily="18" charset="0"/>
                <a:cs typeface="Times New Roman" pitchFamily="18" charset="0"/>
              </a:rPr>
              <a:t>). </a:t>
            </a:r>
            <a:r>
              <a:rPr lang="en-US" sz="1800" i="1" dirty="0">
                <a:latin typeface="Times New Roman" pitchFamily="18" charset="0"/>
                <a:cs typeface="Times New Roman" pitchFamily="18" charset="0"/>
              </a:rPr>
              <a:t>Chinese Military Review</a:t>
            </a:r>
            <a:r>
              <a:rPr lang="en-US" sz="1800" dirty="0">
                <a:latin typeface="Times New Roman" pitchFamily="18" charset="0"/>
                <a:cs typeface="Times New Roman" pitchFamily="18" charset="0"/>
              </a:rPr>
              <a:t>. Retrieved March 28, 2013, from </a:t>
            </a:r>
            <a:r>
              <a:rPr lang="en-US" sz="1800" dirty="0" smtClean="0">
                <a:latin typeface="Times New Roman" pitchFamily="18" charset="0"/>
                <a:cs typeface="Times New Roman" pitchFamily="18" charset="0"/>
              </a:rPr>
              <a:t>	http</a:t>
            </a:r>
            <a:r>
              <a:rPr lang="en-US" sz="1800" dirty="0">
                <a:latin typeface="Times New Roman" pitchFamily="18" charset="0"/>
                <a:cs typeface="Times New Roman" pitchFamily="18" charset="0"/>
              </a:rPr>
              <a:t>://chinesemilitaryreview.blogspot.com</a:t>
            </a:r>
            <a:r>
              <a:rPr lang="en-US" sz="1800" dirty="0" smtClean="0">
                <a:latin typeface="Times New Roman" pitchFamily="18" charset="0"/>
                <a:cs typeface="Times New Roman" pitchFamily="18" charset="0"/>
              </a:rPr>
              <a:t>/</a:t>
            </a:r>
            <a:endParaRPr lang="en-US" sz="1800" dirty="0" smtClean="0">
              <a:latin typeface="Times New Roman"/>
              <a:ea typeface="Calibri"/>
              <a:cs typeface="Times New Roman"/>
            </a:endParaRPr>
          </a:p>
          <a:p>
            <a:pPr marL="0" indent="0">
              <a:lnSpc>
                <a:spcPct val="200000"/>
              </a:lnSpc>
              <a:spcBef>
                <a:spcPts val="0"/>
              </a:spcBef>
              <a:spcAft>
                <a:spcPts val="1000"/>
              </a:spcAft>
              <a:buNone/>
            </a:pPr>
            <a:r>
              <a:rPr lang="en-US" sz="1800" dirty="0">
                <a:latin typeface="Times New Roman" pitchFamily="18" charset="0"/>
                <a:cs typeface="Times New Roman" pitchFamily="18" charset="0"/>
              </a:rPr>
              <a:t>Chinese Naval Forces - SinoDefence.com. (</a:t>
            </a:r>
            <a:r>
              <a:rPr lang="en-US" sz="1800" dirty="0" err="1">
                <a:latin typeface="Times New Roman" pitchFamily="18" charset="0"/>
                <a:cs typeface="Times New Roman" pitchFamily="18" charset="0"/>
              </a:rPr>
              <a:t>n.d.</a:t>
            </a:r>
            <a:r>
              <a:rPr lang="en-US" sz="1800" dirty="0">
                <a:latin typeface="Times New Roman" pitchFamily="18" charset="0"/>
                <a:cs typeface="Times New Roman" pitchFamily="18" charset="0"/>
              </a:rPr>
              <a:t>). </a:t>
            </a:r>
            <a:r>
              <a:rPr lang="en-US" sz="1800" i="1" dirty="0">
                <a:latin typeface="Times New Roman" pitchFamily="18" charset="0"/>
                <a:cs typeface="Times New Roman" pitchFamily="18" charset="0"/>
              </a:rPr>
              <a:t>SinoDefence.com - The Chinese Military in </a:t>
            </a:r>
            <a:r>
              <a:rPr lang="en-US" sz="1800" i="1" dirty="0" smtClean="0">
                <a:latin typeface="Times New Roman" pitchFamily="18" charset="0"/>
                <a:cs typeface="Times New Roman" pitchFamily="18" charset="0"/>
              </a:rPr>
              <a:t>the </a:t>
            </a:r>
            <a:r>
              <a:rPr lang="en-US" sz="1800" i="1" dirty="0">
                <a:latin typeface="Times New Roman" pitchFamily="18" charset="0"/>
                <a:cs typeface="Times New Roman" pitchFamily="18" charset="0"/>
              </a:rPr>
              <a:t>21st </a:t>
            </a:r>
            <a:r>
              <a:rPr lang="en-US" sz="1800" i="1" dirty="0" smtClean="0">
                <a:latin typeface="Times New Roman" pitchFamily="18" charset="0"/>
                <a:cs typeface="Times New Roman" pitchFamily="18" charset="0"/>
              </a:rPr>
              <a:t>	Century</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Retrieved </a:t>
            </a:r>
            <a:r>
              <a:rPr lang="en-US" sz="1800" dirty="0">
                <a:latin typeface="Times New Roman" pitchFamily="18" charset="0"/>
                <a:cs typeface="Times New Roman" pitchFamily="18" charset="0"/>
              </a:rPr>
              <a:t>March </a:t>
            </a:r>
            <a:r>
              <a:rPr lang="en-US" sz="1800" dirty="0" smtClean="0">
                <a:latin typeface="Times New Roman" pitchFamily="18" charset="0"/>
                <a:cs typeface="Times New Roman" pitchFamily="18" charset="0"/>
              </a:rPr>
              <a:t>28</a:t>
            </a:r>
            <a:r>
              <a:rPr lang="en-US" sz="1800" dirty="0">
                <a:latin typeface="Times New Roman" pitchFamily="18" charset="0"/>
                <a:cs typeface="Times New Roman" pitchFamily="18" charset="0"/>
              </a:rPr>
              <a:t>, 2013, </a:t>
            </a:r>
            <a:r>
              <a:rPr lang="en-US" sz="1800" dirty="0" smtClean="0">
                <a:latin typeface="Times New Roman" pitchFamily="18" charset="0"/>
                <a:cs typeface="Times New Roman" pitchFamily="18" charset="0"/>
              </a:rPr>
              <a:t>from http</a:t>
            </a:r>
            <a:r>
              <a:rPr lang="en-US" sz="1800" dirty="0">
                <a:latin typeface="Times New Roman" pitchFamily="18" charset="0"/>
                <a:cs typeface="Times New Roman" pitchFamily="18" charset="0"/>
              </a:rPr>
              <a:t>://www.sinodefence.com/navy/default.asp</a:t>
            </a:r>
          </a:p>
          <a:p>
            <a:pPr marL="0" marR="0" indent="0">
              <a:lnSpc>
                <a:spcPct val="115000"/>
              </a:lnSpc>
              <a:spcBef>
                <a:spcPts val="0"/>
              </a:spcBef>
              <a:spcAft>
                <a:spcPts val="1000"/>
              </a:spcAft>
              <a:buNone/>
            </a:pPr>
            <a:r>
              <a:rPr lang="en-US" sz="1800" dirty="0">
                <a:latin typeface="Times New Roman" pitchFamily="18" charset="0"/>
                <a:ea typeface="Calibri"/>
                <a:cs typeface="Times New Roman" pitchFamily="18" charset="0"/>
              </a:rPr>
              <a:t>Fisher Jr., R. D. (2012). Rising Dragon. Aviation Week &amp; Space </a:t>
            </a:r>
            <a:r>
              <a:rPr lang="en-US" sz="1800" dirty="0" smtClean="0">
                <a:latin typeface="Times New Roman" pitchFamily="18" charset="0"/>
                <a:ea typeface="Calibri"/>
                <a:cs typeface="Times New Roman" pitchFamily="18" charset="0"/>
              </a:rPr>
              <a:t>Technology, 174(47</a:t>
            </a:r>
            <a:r>
              <a:rPr lang="en-US" sz="1800" dirty="0">
                <a:latin typeface="Times New Roman" pitchFamily="18" charset="0"/>
                <a:ea typeface="Calibri"/>
                <a:cs typeface="Times New Roman" pitchFamily="18" charset="0"/>
              </a:rPr>
              <a:t>), 61</a:t>
            </a:r>
            <a:r>
              <a:rPr lang="en-US" sz="1800" dirty="0" smtClean="0">
                <a:latin typeface="Times New Roman" pitchFamily="18" charset="0"/>
                <a:ea typeface="Calibri"/>
                <a:cs typeface="Times New Roman" pitchFamily="18" charset="0"/>
              </a:rPr>
              <a:t>.</a:t>
            </a:r>
          </a:p>
          <a:p>
            <a:pPr marL="0" marR="0" indent="0">
              <a:lnSpc>
                <a:spcPct val="220000"/>
              </a:lnSpc>
              <a:spcBef>
                <a:spcPts val="0"/>
              </a:spcBef>
              <a:spcAft>
                <a:spcPts val="1000"/>
              </a:spcAft>
              <a:buNone/>
            </a:pPr>
            <a:r>
              <a:rPr lang="en-US" sz="1800" dirty="0" smtClean="0">
                <a:latin typeface="Times New Roman" pitchFamily="18" charset="0"/>
                <a:ea typeface="Calibri"/>
                <a:cs typeface="Times New Roman" pitchFamily="18" charset="0"/>
              </a:rPr>
              <a:t>	GDP </a:t>
            </a:r>
            <a:r>
              <a:rPr lang="en-US" sz="1800" dirty="0">
                <a:latin typeface="Times New Roman" pitchFamily="18" charset="0"/>
                <a:ea typeface="Calibri"/>
                <a:cs typeface="Times New Roman" pitchFamily="18" charset="0"/>
              </a:rPr>
              <a:t>statistics - countries compared </a:t>
            </a:r>
            <a:r>
              <a:rPr lang="en-US" sz="1800" dirty="0" smtClean="0">
                <a:latin typeface="Times New Roman" pitchFamily="18" charset="0"/>
                <a:ea typeface="Calibri"/>
                <a:cs typeface="Times New Roman" pitchFamily="18" charset="0"/>
              </a:rPr>
              <a:t>worldwide-</a:t>
            </a:r>
            <a:r>
              <a:rPr lang="en-US" sz="1800" dirty="0" err="1" smtClean="0">
                <a:latin typeface="Times New Roman" pitchFamily="18" charset="0"/>
                <a:ea typeface="Calibri"/>
                <a:cs typeface="Times New Roman" pitchFamily="18" charset="0"/>
              </a:rPr>
              <a:t>NationMaster</a:t>
            </a:r>
            <a:r>
              <a:rPr lang="en-US" sz="1800" dirty="0" smtClean="0">
                <a:latin typeface="Times New Roman" pitchFamily="18" charset="0"/>
                <a:ea typeface="Calibri"/>
                <a:cs typeface="Times New Roman" pitchFamily="18" charset="0"/>
              </a:rPr>
              <a:t>. (</a:t>
            </a:r>
            <a:r>
              <a:rPr lang="en-US" sz="1800" dirty="0">
                <a:latin typeface="Times New Roman" pitchFamily="18" charset="0"/>
                <a:ea typeface="Calibri"/>
                <a:cs typeface="Times New Roman" pitchFamily="18" charset="0"/>
              </a:rPr>
              <a:t>n.d</a:t>
            </a:r>
            <a:r>
              <a:rPr lang="en-US" sz="1800" dirty="0" smtClean="0">
                <a:latin typeface="Times New Roman" pitchFamily="18" charset="0"/>
                <a:ea typeface="Calibri"/>
                <a:cs typeface="Times New Roman" pitchFamily="18" charset="0"/>
              </a:rPr>
              <a:t>.). </a:t>
            </a:r>
            <a:r>
              <a:rPr lang="en-US" sz="1800" i="1" dirty="0" err="1" smtClean="0">
                <a:latin typeface="Times New Roman" pitchFamily="18" charset="0"/>
                <a:ea typeface="Calibri"/>
                <a:cs typeface="Times New Roman" pitchFamily="18" charset="0"/>
              </a:rPr>
              <a:t>NationMaster</a:t>
            </a:r>
            <a:r>
              <a:rPr lang="en-US" sz="1800" i="1" dirty="0" smtClean="0">
                <a:latin typeface="Times New Roman" pitchFamily="18" charset="0"/>
                <a:ea typeface="Calibri"/>
                <a:cs typeface="Times New Roman" pitchFamily="18" charset="0"/>
              </a:rPr>
              <a:t> -World 	Statistics</a:t>
            </a:r>
            <a:r>
              <a:rPr lang="en-US" sz="1800" i="1" dirty="0">
                <a:latin typeface="Times New Roman" pitchFamily="18" charset="0"/>
                <a:ea typeface="Calibri"/>
                <a:cs typeface="Times New Roman" pitchFamily="18" charset="0"/>
              </a:rPr>
              <a:t>, Country </a:t>
            </a:r>
            <a:r>
              <a:rPr lang="en-US" sz="1800" i="1" dirty="0" smtClean="0">
                <a:latin typeface="Times New Roman" pitchFamily="18" charset="0"/>
                <a:ea typeface="Calibri"/>
                <a:cs typeface="Times New Roman" pitchFamily="18" charset="0"/>
              </a:rPr>
              <a:t>Comparisons</a:t>
            </a:r>
            <a:r>
              <a:rPr lang="en-US" sz="1800" dirty="0">
                <a:latin typeface="Times New Roman" pitchFamily="18" charset="0"/>
                <a:ea typeface="Calibri"/>
                <a:cs typeface="Times New Roman" pitchFamily="18" charset="0"/>
              </a:rPr>
              <a:t>. Retrieved </a:t>
            </a:r>
            <a:r>
              <a:rPr lang="en-US" sz="1800" dirty="0" smtClean="0">
                <a:latin typeface="Times New Roman" pitchFamily="18" charset="0"/>
                <a:ea typeface="Calibri"/>
                <a:cs typeface="Times New Roman" pitchFamily="18" charset="0"/>
              </a:rPr>
              <a:t>March 16</a:t>
            </a:r>
            <a:r>
              <a:rPr lang="en-US" sz="1800" dirty="0">
                <a:latin typeface="Times New Roman" pitchFamily="18" charset="0"/>
                <a:ea typeface="Calibri"/>
                <a:cs typeface="Times New Roman" pitchFamily="18" charset="0"/>
              </a:rPr>
              <a:t>, </a:t>
            </a:r>
            <a:r>
              <a:rPr lang="en-US" sz="1800" dirty="0" smtClean="0">
                <a:latin typeface="Times New Roman" pitchFamily="18" charset="0"/>
                <a:ea typeface="Calibri"/>
                <a:cs typeface="Times New Roman" pitchFamily="18" charset="0"/>
              </a:rPr>
              <a:t>2013</a:t>
            </a:r>
            <a:r>
              <a:rPr lang="en-US" sz="1800" dirty="0">
                <a:latin typeface="Times New Roman" pitchFamily="18" charset="0"/>
                <a:ea typeface="Calibri"/>
                <a:cs typeface="Times New Roman" pitchFamily="18" charset="0"/>
              </a:rPr>
              <a:t>, from </a:t>
            </a:r>
            <a:r>
              <a:rPr lang="en-US" sz="1800" dirty="0" smtClean="0">
                <a:latin typeface="Times New Roman" pitchFamily="18" charset="0"/>
                <a:ea typeface="Calibri"/>
                <a:cs typeface="Times New Roman" pitchFamily="18" charset="0"/>
              </a:rPr>
              <a:t>	http</a:t>
            </a:r>
            <a:r>
              <a:rPr lang="en-US" sz="1800" dirty="0">
                <a:latin typeface="Times New Roman" pitchFamily="18" charset="0"/>
                <a:ea typeface="Calibri"/>
                <a:cs typeface="Times New Roman" pitchFamily="18" charset="0"/>
              </a:rPr>
              <a:t>://</a:t>
            </a:r>
            <a:r>
              <a:rPr lang="en-US" sz="1800" dirty="0" smtClean="0">
                <a:latin typeface="Times New Roman" pitchFamily="18" charset="0"/>
                <a:ea typeface="Calibri"/>
                <a:cs typeface="Times New Roman" pitchFamily="18" charset="0"/>
              </a:rPr>
              <a:t>www.nationmaster.com/graph/eco_gdp-economy-gdp&amp;date=2006</a:t>
            </a:r>
          </a:p>
          <a:p>
            <a:pPr marL="0" marR="0" indent="0">
              <a:lnSpc>
                <a:spcPct val="200000"/>
              </a:lnSpc>
              <a:spcBef>
                <a:spcPts val="0"/>
              </a:spcBef>
              <a:spcAft>
                <a:spcPts val="1000"/>
              </a:spcAft>
              <a:buNone/>
            </a:pPr>
            <a:r>
              <a:rPr lang="en-US" sz="1800" dirty="0" err="1" smtClean="0">
                <a:latin typeface="Times New Roman"/>
                <a:ea typeface="Calibri"/>
                <a:cs typeface="Times New Roman"/>
              </a:rPr>
              <a:t>INPhobe</a:t>
            </a:r>
            <a:r>
              <a:rPr lang="en-US" sz="1800" dirty="0">
                <a:latin typeface="Times New Roman"/>
                <a:ea typeface="Calibri"/>
                <a:cs typeface="Times New Roman"/>
              </a:rPr>
              <a:t>. (2009, July 7). </a:t>
            </a:r>
            <a:r>
              <a:rPr lang="en-US" sz="1800" i="1" dirty="0">
                <a:latin typeface="Times New Roman"/>
                <a:ea typeface="Calibri"/>
                <a:cs typeface="Times New Roman"/>
              </a:rPr>
              <a:t>China y Brasil abandonarán el dólar para comerciar en favor de </a:t>
            </a:r>
            <a:r>
              <a:rPr lang="en-US" sz="1800" i="1" dirty="0" smtClean="0">
                <a:latin typeface="Times New Roman"/>
                <a:ea typeface="Calibri"/>
                <a:cs typeface="Times New Roman"/>
              </a:rPr>
              <a:t>su </a:t>
            </a:r>
            <a:r>
              <a:rPr lang="en-US" sz="1800" i="1" dirty="0">
                <a:latin typeface="Times New Roman"/>
                <a:ea typeface="Calibri"/>
                <a:cs typeface="Times New Roman"/>
              </a:rPr>
              <a:t>divisa</a:t>
            </a:r>
            <a:r>
              <a:rPr lang="en-US" sz="1800" dirty="0">
                <a:latin typeface="Times New Roman"/>
                <a:ea typeface="Calibri"/>
                <a:cs typeface="Times New Roman"/>
              </a:rPr>
              <a:t>. </a:t>
            </a:r>
            <a:r>
              <a:rPr lang="en-US" sz="1800" dirty="0" smtClean="0">
                <a:latin typeface="Times New Roman"/>
                <a:ea typeface="Calibri"/>
                <a:cs typeface="Times New Roman"/>
              </a:rPr>
              <a:t>	Retrieved March </a:t>
            </a:r>
            <a:r>
              <a:rPr lang="en-US" sz="1800" dirty="0">
                <a:latin typeface="Times New Roman"/>
                <a:ea typeface="Calibri"/>
                <a:cs typeface="Times New Roman"/>
              </a:rPr>
              <a:t>20, 2013, </a:t>
            </a:r>
            <a:r>
              <a:rPr lang="en-US" sz="1800" dirty="0" smtClean="0">
                <a:latin typeface="Times New Roman"/>
                <a:ea typeface="Calibri"/>
                <a:cs typeface="Times New Roman"/>
              </a:rPr>
              <a:t>from http</a:t>
            </a:r>
            <a:r>
              <a:rPr lang="en-US" sz="1800" dirty="0">
                <a:latin typeface="Times New Roman"/>
                <a:ea typeface="Calibri"/>
                <a:cs typeface="Times New Roman"/>
              </a:rPr>
              <a:t>://</a:t>
            </a:r>
            <a:r>
              <a:rPr lang="en-US" sz="1800" dirty="0" smtClean="0">
                <a:latin typeface="Times New Roman"/>
                <a:ea typeface="Calibri"/>
                <a:cs typeface="Times New Roman"/>
              </a:rPr>
              <a:t>inphobe.blogspot.com/2009/07/china-y-brasil-	abandonaran-el-dolar.html</a:t>
            </a:r>
            <a:endParaRPr lang="en-US" sz="1800" dirty="0">
              <a:ea typeface="Calibri"/>
              <a:cs typeface="Times New Roman"/>
            </a:endParaRPr>
          </a:p>
        </p:txBody>
      </p:sp>
    </p:spTree>
    <p:extLst>
      <p:ext uri="{BB962C8B-B14F-4D97-AF65-F5344CB8AC3E}">
        <p14:creationId xmlns:p14="http://schemas.microsoft.com/office/powerpoint/2010/main" val="2469638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chemeClr val="tx1"/>
                </a:solidFill>
                <a:latin typeface="Times New Roman" pitchFamily="18" charset="0"/>
                <a:cs typeface="Times New Roman" pitchFamily="18" charset="0"/>
              </a:rPr>
              <a:t>~Communist Party General Secretary Xi Jinping</a:t>
            </a:r>
            <a:endParaRPr lang="en-US" dirty="0">
              <a:solidFill>
                <a:schemeClr val="tx1"/>
              </a:solidFill>
              <a:latin typeface="Times New Roman" pitchFamily="18" charset="0"/>
              <a:cs typeface="Times New Roman" pitchFamily="18" charset="0"/>
            </a:endParaRPr>
          </a:p>
        </p:txBody>
      </p:sp>
      <p:sp>
        <p:nvSpPr>
          <p:cNvPr id="4" name="Title 3"/>
          <p:cNvSpPr>
            <a:spLocks noGrp="1"/>
          </p:cNvSpPr>
          <p:nvPr>
            <p:ph type="ctrTitle"/>
          </p:nvPr>
        </p:nvSpPr>
        <p:spPr/>
        <p:txBody>
          <a:bodyPr>
            <a:normAutofit fontScale="90000"/>
          </a:bodyPr>
          <a:lstStyle/>
          <a:p>
            <a:r>
              <a:rPr lang="en-US" sz="3200" dirty="0" smtClean="0">
                <a:latin typeface="Times New Roman" pitchFamily="18" charset="0"/>
                <a:cs typeface="Times New Roman" pitchFamily="18" charset="0"/>
              </a:rPr>
              <a:t>“No organization or individual has</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the special right to overstep the Constitution and law, and any violation of the Constitution and</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the law must be investigated.”</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967073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prstClr val="black"/>
                </a:solidFill>
                <a:latin typeface="Times New Roman" pitchFamily="18" charset="0"/>
                <a:cs typeface="Times New Roman" pitchFamily="18" charset="0"/>
              </a:rPr>
              <a:t>References</a:t>
            </a:r>
            <a:br>
              <a:rPr lang="en-US" b="1" dirty="0">
                <a:solidFill>
                  <a:prstClr val="black"/>
                </a:solidFill>
                <a:latin typeface="Times New Roman" pitchFamily="18" charset="0"/>
                <a:cs typeface="Times New Roman" pitchFamily="18" charset="0"/>
              </a:rPr>
            </a:br>
            <a:r>
              <a:rPr lang="en-US" sz="2200" b="1" dirty="0">
                <a:solidFill>
                  <a:prstClr val="black"/>
                </a:solidFill>
                <a:latin typeface="Times New Roman" pitchFamily="18" charset="0"/>
                <a:cs typeface="Times New Roman" pitchFamily="18" charset="0"/>
              </a:rPr>
              <a:t>Secondary</a:t>
            </a:r>
            <a:endParaRPr lang="en-US" sz="2200" dirty="0"/>
          </a:p>
        </p:txBody>
      </p:sp>
      <p:sp>
        <p:nvSpPr>
          <p:cNvPr id="3" name="Content Placeholder 2"/>
          <p:cNvSpPr>
            <a:spLocks noGrp="1"/>
          </p:cNvSpPr>
          <p:nvPr>
            <p:ph idx="1"/>
          </p:nvPr>
        </p:nvSpPr>
        <p:spPr/>
        <p:txBody>
          <a:bodyPr>
            <a:noAutofit/>
          </a:bodyPr>
          <a:lstStyle/>
          <a:p>
            <a:pPr marL="0" lvl="0" indent="0">
              <a:lnSpc>
                <a:spcPct val="200000"/>
              </a:lnSpc>
              <a:spcBef>
                <a:spcPts val="0"/>
              </a:spcBef>
              <a:buNone/>
            </a:pPr>
            <a:r>
              <a:rPr lang="en-US" sz="1100" dirty="0">
                <a:solidFill>
                  <a:prstClr val="black"/>
                </a:solidFill>
                <a:latin typeface="Times New Roman"/>
                <a:ea typeface="MS Mincho"/>
                <a:cs typeface="Times New Roman"/>
              </a:rPr>
              <a:t>KPMG. (2013). China’s 12</a:t>
            </a:r>
            <a:r>
              <a:rPr lang="en-US" sz="1100" baseline="30000" dirty="0">
                <a:solidFill>
                  <a:prstClr val="black"/>
                </a:solidFill>
                <a:latin typeface="Times New Roman"/>
                <a:ea typeface="MS Mincho"/>
                <a:cs typeface="Times New Roman"/>
              </a:rPr>
              <a:t>th</a:t>
            </a:r>
            <a:r>
              <a:rPr lang="en-US" sz="1100" dirty="0">
                <a:solidFill>
                  <a:prstClr val="black"/>
                </a:solidFill>
                <a:latin typeface="Times New Roman"/>
                <a:ea typeface="MS Mincho"/>
                <a:cs typeface="Times New Roman"/>
              </a:rPr>
              <a:t> Five Year Plan Insight Series. Retrieved on March 20, 2013 from 	http://www.kpmg.com/cn/en/issuesandinsights/articlespublications/publicationseries/5-years-plan/pages/default.aspx </a:t>
            </a:r>
            <a:endParaRPr lang="en-US" sz="1100" dirty="0">
              <a:solidFill>
                <a:prstClr val="black"/>
              </a:solidFill>
              <a:latin typeface="Cambria"/>
              <a:ea typeface="MS Mincho"/>
              <a:cs typeface="Times New Roman"/>
            </a:endParaRPr>
          </a:p>
          <a:p>
            <a:pPr marL="0" lvl="0" indent="0" hangingPunct="0">
              <a:lnSpc>
                <a:spcPct val="220000"/>
              </a:lnSpc>
              <a:buNone/>
            </a:pPr>
            <a:r>
              <a:rPr lang="en-US" sz="1100" dirty="0">
                <a:solidFill>
                  <a:prstClr val="black"/>
                </a:solidFill>
                <a:latin typeface="Times New Roman" pitchFamily="18" charset="0"/>
                <a:cs typeface="Times New Roman" pitchFamily="18" charset="0"/>
              </a:rPr>
              <a:t>Lewis, J. A. (2013). </a:t>
            </a:r>
            <a:r>
              <a:rPr lang="en-US" sz="1100" i="1" dirty="0">
                <a:solidFill>
                  <a:prstClr val="black"/>
                </a:solidFill>
                <a:latin typeface="Times New Roman" pitchFamily="18" charset="0"/>
                <a:cs typeface="Times New Roman" pitchFamily="18" charset="0"/>
              </a:rPr>
              <a:t>Cyber incidents attributed to China</a:t>
            </a:r>
            <a:r>
              <a:rPr lang="en-US" sz="1100" dirty="0">
                <a:solidFill>
                  <a:prstClr val="black"/>
                </a:solidFill>
                <a:latin typeface="Times New Roman" pitchFamily="18" charset="0"/>
                <a:cs typeface="Times New Roman" pitchFamily="18" charset="0"/>
              </a:rPr>
              <a:t>. Retrieved March 25, 2013, from Center for Strategic &amp; 	International Studies 	website: http://csis.org/publication/cyber-incidents-attributed-china</a:t>
            </a:r>
          </a:p>
          <a:p>
            <a:pPr marL="0" lvl="0" indent="0" hangingPunct="0">
              <a:lnSpc>
                <a:spcPct val="220000"/>
              </a:lnSpc>
              <a:buNone/>
            </a:pPr>
            <a:r>
              <a:rPr lang="en-US" sz="1300" dirty="0" smtClean="0">
                <a:solidFill>
                  <a:prstClr val="black"/>
                </a:solidFill>
                <a:latin typeface="Times New Roman" pitchFamily="18" charset="0"/>
                <a:cs typeface="Times New Roman" pitchFamily="18" charset="0"/>
              </a:rPr>
              <a:t>Lewis</a:t>
            </a:r>
            <a:r>
              <a:rPr lang="en-US" sz="1300" dirty="0">
                <a:solidFill>
                  <a:prstClr val="black"/>
                </a:solidFill>
                <a:latin typeface="Times New Roman" pitchFamily="18" charset="0"/>
                <a:cs typeface="Times New Roman" pitchFamily="18" charset="0"/>
              </a:rPr>
              <a:t>, J. A. (2013, March 22). Five myths about Chinese hackers. </a:t>
            </a:r>
            <a:r>
              <a:rPr lang="en-US" sz="1300" i="1" dirty="0">
                <a:solidFill>
                  <a:prstClr val="black"/>
                </a:solidFill>
                <a:latin typeface="Times New Roman" pitchFamily="18" charset="0"/>
                <a:cs typeface="Times New Roman" pitchFamily="18" charset="0"/>
              </a:rPr>
              <a:t>The Washington Post</a:t>
            </a:r>
            <a:r>
              <a:rPr lang="en-US" sz="1300" dirty="0">
                <a:solidFill>
                  <a:prstClr val="black"/>
                </a:solidFill>
                <a:latin typeface="Times New Roman" pitchFamily="18" charset="0"/>
                <a:cs typeface="Times New Roman" pitchFamily="18" charset="0"/>
              </a:rPr>
              <a:t>. Retrieved March 25, </a:t>
            </a:r>
            <a:r>
              <a:rPr lang="en-US" sz="1300" dirty="0" smtClean="0">
                <a:solidFill>
                  <a:prstClr val="black"/>
                </a:solidFill>
                <a:latin typeface="Times New Roman" pitchFamily="18" charset="0"/>
                <a:cs typeface="Times New Roman" pitchFamily="18" charset="0"/>
              </a:rPr>
              <a:t>	2013</a:t>
            </a:r>
            <a:r>
              <a:rPr lang="en-US" sz="1300" dirty="0">
                <a:solidFill>
                  <a:prstClr val="black"/>
                </a:solidFill>
                <a:latin typeface="Times New Roman" pitchFamily="18" charset="0"/>
                <a:cs typeface="Times New Roman" pitchFamily="18" charset="0"/>
              </a:rPr>
              <a:t>, </a:t>
            </a:r>
            <a:r>
              <a:rPr lang="en-US" sz="1300" dirty="0" smtClean="0">
                <a:solidFill>
                  <a:prstClr val="black"/>
                </a:solidFill>
                <a:latin typeface="Times New Roman" pitchFamily="18" charset="0"/>
                <a:cs typeface="Times New Roman" pitchFamily="18" charset="0"/>
              </a:rPr>
              <a:t>	from http</a:t>
            </a:r>
            <a:r>
              <a:rPr lang="en-US" sz="1300" dirty="0">
                <a:solidFill>
                  <a:prstClr val="black"/>
                </a:solidFill>
                <a:latin typeface="Times New Roman" pitchFamily="18" charset="0"/>
                <a:cs typeface="Times New Roman" pitchFamily="18" charset="0"/>
              </a:rPr>
              <a:t>://</a:t>
            </a:r>
            <a:r>
              <a:rPr lang="en-US" sz="1300" dirty="0" smtClean="0">
                <a:solidFill>
                  <a:prstClr val="black"/>
                </a:solidFill>
                <a:latin typeface="Times New Roman" pitchFamily="18" charset="0"/>
                <a:cs typeface="Times New Roman" pitchFamily="18" charset="0"/>
              </a:rPr>
              <a:t>articles.washingtonpost.com/2013-03-22/opinions/37923854_1_chinese-hackers-cyberattacks-	cold-war</a:t>
            </a:r>
            <a:endParaRPr lang="en-US" sz="1300" dirty="0">
              <a:solidFill>
                <a:prstClr val="black"/>
              </a:solidFill>
              <a:latin typeface="Times New Roman" pitchFamily="18" charset="0"/>
              <a:cs typeface="Times New Roman" pitchFamily="18" charset="0"/>
            </a:endParaRPr>
          </a:p>
          <a:p>
            <a:pPr marL="0" lvl="0" indent="0" hangingPunct="0">
              <a:lnSpc>
                <a:spcPct val="220000"/>
              </a:lnSpc>
              <a:buNone/>
            </a:pPr>
            <a:r>
              <a:rPr lang="en-US" sz="1300" dirty="0">
                <a:solidFill>
                  <a:prstClr val="black"/>
                </a:solidFill>
                <a:latin typeface="Times New Roman" pitchFamily="18" charset="0"/>
                <a:cs typeface="Times New Roman" pitchFamily="18" charset="0"/>
              </a:rPr>
              <a:t>Lewis, J. A. (2013). </a:t>
            </a:r>
            <a:r>
              <a:rPr lang="en-US" sz="1300" i="1" dirty="0">
                <a:solidFill>
                  <a:prstClr val="black"/>
                </a:solidFill>
                <a:latin typeface="Times New Roman" pitchFamily="18" charset="0"/>
                <a:cs typeface="Times New Roman" pitchFamily="18" charset="0"/>
              </a:rPr>
              <a:t>Significant cyber events</a:t>
            </a:r>
            <a:r>
              <a:rPr lang="en-US" sz="1300" dirty="0">
                <a:solidFill>
                  <a:prstClr val="black"/>
                </a:solidFill>
                <a:latin typeface="Times New Roman" pitchFamily="18" charset="0"/>
                <a:cs typeface="Times New Roman" pitchFamily="18" charset="0"/>
              </a:rPr>
              <a:t>. Retrieved March 25, 2013, from Center for Strategic &amp; </a:t>
            </a:r>
            <a:r>
              <a:rPr lang="en-US" sz="1300" dirty="0" smtClean="0">
                <a:solidFill>
                  <a:prstClr val="black"/>
                </a:solidFill>
                <a:latin typeface="Times New Roman" pitchFamily="18" charset="0"/>
                <a:cs typeface="Times New Roman" pitchFamily="18" charset="0"/>
              </a:rPr>
              <a:t>	International Studies website</a:t>
            </a:r>
            <a:r>
              <a:rPr lang="en-US" sz="1300" dirty="0">
                <a:solidFill>
                  <a:prstClr val="black"/>
                </a:solidFill>
                <a:latin typeface="Times New Roman" pitchFamily="18" charset="0"/>
                <a:cs typeface="Times New Roman" pitchFamily="18" charset="0"/>
              </a:rPr>
              <a:t>: </a:t>
            </a:r>
            <a:r>
              <a:rPr lang="en-US" sz="1300" dirty="0" smtClean="0">
                <a:solidFill>
                  <a:prstClr val="black"/>
                </a:solidFill>
                <a:latin typeface="Times New Roman" pitchFamily="18" charset="0"/>
                <a:cs typeface="Times New Roman" pitchFamily="18" charset="0"/>
              </a:rPr>
              <a:t>http</a:t>
            </a:r>
            <a:r>
              <a:rPr lang="en-US" sz="1300" dirty="0">
                <a:solidFill>
                  <a:prstClr val="black"/>
                </a:solidFill>
                <a:latin typeface="Times New Roman" pitchFamily="18" charset="0"/>
                <a:cs typeface="Times New Roman" pitchFamily="18" charset="0"/>
              </a:rPr>
              <a:t>://csis.org/publication/cyber-events-2006</a:t>
            </a:r>
            <a:r>
              <a:rPr lang="en-US" sz="1300" dirty="0" smtClean="0">
                <a:solidFill>
                  <a:prstClr val="black"/>
                </a:solidFill>
                <a:latin typeface="Times New Roman" pitchFamily="18" charset="0"/>
                <a:cs typeface="Times New Roman" pitchFamily="18" charset="0"/>
              </a:rPr>
              <a:t>\</a:t>
            </a:r>
          </a:p>
        </p:txBody>
      </p:sp>
    </p:spTree>
    <p:extLst>
      <p:ext uri="{BB962C8B-B14F-4D97-AF65-F5344CB8AC3E}">
        <p14:creationId xmlns:p14="http://schemas.microsoft.com/office/powerpoint/2010/main" val="2678083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marL="0" lvl="0" indent="0">
              <a:lnSpc>
                <a:spcPct val="210000"/>
              </a:lnSpc>
              <a:spcBef>
                <a:spcPts val="0"/>
              </a:spcBef>
              <a:buNone/>
            </a:pPr>
            <a:r>
              <a:rPr lang="en-US" sz="2400" dirty="0">
                <a:solidFill>
                  <a:prstClr val="black"/>
                </a:solidFill>
                <a:latin typeface="Times New Roman" pitchFamily="18" charset="0"/>
                <a:cs typeface="Times New Roman" pitchFamily="18" charset="0"/>
              </a:rPr>
              <a:t>Lewis, L. (May 27, 2011). </a:t>
            </a:r>
            <a:r>
              <a:rPr lang="en-US" sz="2400" i="1" dirty="0">
                <a:solidFill>
                  <a:prstClr val="black"/>
                </a:solidFill>
                <a:latin typeface="Times New Roman" pitchFamily="18" charset="0"/>
                <a:cs typeface="Times New Roman" pitchFamily="18" charset="0"/>
              </a:rPr>
              <a:t>China’s blue army of 30 computer experts could deploy cyber warefare on  foreign </a:t>
            </a:r>
            <a:r>
              <a:rPr lang="en-US" sz="2400" i="1" dirty="0" smtClean="0">
                <a:solidFill>
                  <a:prstClr val="black"/>
                </a:solidFill>
                <a:latin typeface="Times New Roman" pitchFamily="18" charset="0"/>
                <a:cs typeface="Times New Roman" pitchFamily="18" charset="0"/>
              </a:rPr>
              <a:t>powers</a:t>
            </a:r>
            <a:r>
              <a:rPr lang="en-US" sz="2400" dirty="0">
                <a:solidFill>
                  <a:prstClr val="black"/>
                </a:solidFill>
                <a:latin typeface="Times New Roman" pitchFamily="18" charset="0"/>
                <a:cs typeface="Times New Roman" pitchFamily="18" charset="0"/>
              </a:rPr>
              <a:t>. </a:t>
            </a:r>
            <a:r>
              <a:rPr lang="en-US" sz="2400" dirty="0" smtClean="0">
                <a:solidFill>
                  <a:prstClr val="black"/>
                </a:solidFill>
                <a:latin typeface="Times New Roman" pitchFamily="18" charset="0"/>
                <a:cs typeface="Times New Roman" pitchFamily="18" charset="0"/>
              </a:rPr>
              <a:t>	Retrieved </a:t>
            </a:r>
            <a:r>
              <a:rPr lang="en-US" sz="2400" dirty="0">
                <a:solidFill>
                  <a:prstClr val="black"/>
                </a:solidFill>
                <a:latin typeface="Times New Roman" pitchFamily="18" charset="0"/>
                <a:cs typeface="Times New Roman" pitchFamily="18" charset="0"/>
              </a:rPr>
              <a:t>from </a:t>
            </a:r>
            <a:r>
              <a:rPr lang="en-US" sz="2400" dirty="0" smtClean="0">
                <a:solidFill>
                  <a:prstClr val="black"/>
                </a:solidFill>
                <a:latin typeface="Times New Roman" pitchFamily="18" charset="0"/>
                <a:cs typeface="Times New Roman" pitchFamily="18" charset="0"/>
              </a:rPr>
              <a:t>http</a:t>
            </a:r>
            <a:r>
              <a:rPr lang="en-US" sz="2400" dirty="0">
                <a:solidFill>
                  <a:prstClr val="black"/>
                </a:solidFill>
                <a:latin typeface="Times New Roman" pitchFamily="18" charset="0"/>
                <a:cs typeface="Times New Roman" pitchFamily="18" charset="0"/>
              </a:rPr>
              <a:t>://</a:t>
            </a:r>
            <a:r>
              <a:rPr lang="en-US" sz="2400" dirty="0" smtClean="0">
                <a:solidFill>
                  <a:prstClr val="black"/>
                </a:solidFill>
                <a:latin typeface="Times New Roman" pitchFamily="18" charset="0"/>
                <a:cs typeface="Times New Roman" pitchFamily="18" charset="0"/>
              </a:rPr>
              <a:t>www.theaustralian.com.au/australian-it/chinas-blue-army-could-conduct-cyber-	warfare-on-foreign-powers/story-e6frgakx-1226064132826</a:t>
            </a:r>
            <a:endParaRPr lang="en-US" sz="2400" dirty="0">
              <a:solidFill>
                <a:prstClr val="black"/>
              </a:solidFill>
              <a:latin typeface="Times New Roman" pitchFamily="18" charset="0"/>
              <a:cs typeface="Times New Roman" pitchFamily="18" charset="0"/>
            </a:endParaRPr>
          </a:p>
          <a:p>
            <a:pPr marL="0" lvl="0" indent="0" hangingPunct="0">
              <a:lnSpc>
                <a:spcPct val="200000"/>
              </a:lnSpc>
              <a:spcBef>
                <a:spcPts val="410"/>
              </a:spcBef>
              <a:buNone/>
            </a:pPr>
            <a:r>
              <a:rPr lang="en-US" sz="2400" dirty="0">
                <a:solidFill>
                  <a:prstClr val="black"/>
                </a:solidFill>
                <a:latin typeface="Times New Roman" pitchFamily="18" charset="0"/>
                <a:cs typeface="Times New Roman" pitchFamily="18" charset="0"/>
              </a:rPr>
              <a:t>Medeiros, E. (2004, February 6). Analyzing </a:t>
            </a:r>
            <a:r>
              <a:rPr lang="en-US" sz="2400" dirty="0" smtClean="0">
                <a:solidFill>
                  <a:prstClr val="black"/>
                </a:solidFill>
                <a:latin typeface="Times New Roman" pitchFamily="18" charset="0"/>
                <a:cs typeface="Times New Roman" pitchFamily="18" charset="0"/>
              </a:rPr>
              <a:t>China’s </a:t>
            </a:r>
            <a:r>
              <a:rPr lang="en-US" sz="2400" dirty="0">
                <a:solidFill>
                  <a:prstClr val="black"/>
                </a:solidFill>
                <a:latin typeface="Times New Roman" pitchFamily="18" charset="0"/>
                <a:cs typeface="Times New Roman" pitchFamily="18" charset="0"/>
              </a:rPr>
              <a:t>Defense Industries and the Implications for Chinese </a:t>
            </a:r>
            <a:r>
              <a:rPr lang="en-US" sz="2400" dirty="0" smtClean="0">
                <a:solidFill>
                  <a:prstClr val="black"/>
                </a:solidFill>
                <a:latin typeface="Times New Roman" pitchFamily="18" charset="0"/>
                <a:cs typeface="Times New Roman" pitchFamily="18" charset="0"/>
              </a:rPr>
              <a:t>Military 	Modernization </a:t>
            </a:r>
            <a:r>
              <a:rPr lang="en-US" sz="2400" dirty="0">
                <a:solidFill>
                  <a:prstClr val="black"/>
                </a:solidFill>
                <a:latin typeface="Times New Roman" pitchFamily="18" charset="0"/>
                <a:cs typeface="Times New Roman" pitchFamily="18" charset="0"/>
              </a:rPr>
              <a:t>| RAND. </a:t>
            </a:r>
            <a:r>
              <a:rPr lang="en-US" sz="2400" i="1" dirty="0">
                <a:solidFill>
                  <a:prstClr val="black"/>
                </a:solidFill>
                <a:latin typeface="Times New Roman" pitchFamily="18" charset="0"/>
                <a:cs typeface="Times New Roman" pitchFamily="18" charset="0"/>
              </a:rPr>
              <a:t>RAND </a:t>
            </a:r>
            <a:r>
              <a:rPr lang="en-US" sz="2400" i="1" dirty="0" smtClean="0">
                <a:solidFill>
                  <a:prstClr val="black"/>
                </a:solidFill>
                <a:latin typeface="Times New Roman" pitchFamily="18" charset="0"/>
                <a:cs typeface="Times New Roman" pitchFamily="18" charset="0"/>
              </a:rPr>
              <a:t>Corporation </a:t>
            </a:r>
            <a:r>
              <a:rPr lang="en-US" sz="2400" i="1" dirty="0">
                <a:solidFill>
                  <a:prstClr val="black"/>
                </a:solidFill>
                <a:latin typeface="Times New Roman" pitchFamily="18" charset="0"/>
                <a:cs typeface="Times New Roman" pitchFamily="18" charset="0"/>
              </a:rPr>
              <a:t>Provides Objective Research Services and Public Policy </a:t>
            </a:r>
            <a:r>
              <a:rPr lang="en-US" sz="2400" i="1" dirty="0" smtClean="0">
                <a:solidFill>
                  <a:prstClr val="black"/>
                </a:solidFill>
                <a:latin typeface="Times New Roman" pitchFamily="18" charset="0"/>
                <a:cs typeface="Times New Roman" pitchFamily="18" charset="0"/>
              </a:rPr>
              <a:t>	Analysis</a:t>
            </a:r>
            <a:r>
              <a:rPr lang="en-US" sz="2400" dirty="0">
                <a:solidFill>
                  <a:prstClr val="black"/>
                </a:solidFill>
                <a:latin typeface="Times New Roman" pitchFamily="18" charset="0"/>
                <a:cs typeface="Times New Roman" pitchFamily="18" charset="0"/>
              </a:rPr>
              <a:t>. Retrieved March 28, 2013, from </a:t>
            </a:r>
            <a:r>
              <a:rPr lang="en-US" sz="2400" dirty="0" smtClean="0">
                <a:solidFill>
                  <a:prstClr val="black"/>
                </a:solidFill>
                <a:latin typeface="Times New Roman" pitchFamily="18" charset="0"/>
                <a:cs typeface="Times New Roman" pitchFamily="18" charset="0"/>
              </a:rPr>
              <a:t>http</a:t>
            </a:r>
            <a:r>
              <a:rPr lang="en-US" sz="2400" dirty="0">
                <a:solidFill>
                  <a:prstClr val="black"/>
                </a:solidFill>
                <a:latin typeface="Times New Roman" pitchFamily="18" charset="0"/>
                <a:cs typeface="Times New Roman" pitchFamily="18" charset="0"/>
              </a:rPr>
              <a:t>://www.rand.org/pubs/testimonies/CT217.html</a:t>
            </a:r>
          </a:p>
          <a:p>
            <a:pPr marL="0" marR="0" indent="0">
              <a:lnSpc>
                <a:spcPts val="2750"/>
              </a:lnSpc>
              <a:spcBef>
                <a:spcPts val="0"/>
              </a:spcBef>
              <a:spcAft>
                <a:spcPts val="0"/>
              </a:spcAft>
              <a:buNone/>
            </a:pPr>
            <a:r>
              <a:rPr lang="en-US" sz="2400" dirty="0" smtClean="0">
                <a:latin typeface="Times New Roman"/>
                <a:ea typeface="Calibri"/>
                <a:cs typeface="Times New Roman"/>
              </a:rPr>
              <a:t>People's </a:t>
            </a:r>
            <a:r>
              <a:rPr lang="en-US" sz="2400" dirty="0">
                <a:latin typeface="Times New Roman"/>
                <a:ea typeface="Calibri"/>
                <a:cs typeface="Times New Roman"/>
              </a:rPr>
              <a:t>Armed Police - Chinese Intelligence Agencies. (n.d.). </a:t>
            </a:r>
            <a:r>
              <a:rPr lang="en-US" sz="2400" i="1" dirty="0">
                <a:latin typeface="Times New Roman"/>
                <a:ea typeface="Calibri"/>
                <a:cs typeface="Times New Roman"/>
              </a:rPr>
              <a:t>GlobalSecurity.org - Reliable Security </a:t>
            </a:r>
            <a:r>
              <a:rPr lang="en-US" sz="2400" i="1" dirty="0" smtClean="0">
                <a:latin typeface="Times New Roman"/>
                <a:ea typeface="Calibri"/>
                <a:cs typeface="Times New Roman"/>
              </a:rPr>
              <a:t>Information</a:t>
            </a:r>
            <a:r>
              <a:rPr lang="en-US" sz="2400" dirty="0">
                <a:latin typeface="Times New Roman"/>
                <a:ea typeface="Calibri"/>
                <a:cs typeface="Times New Roman"/>
              </a:rPr>
              <a:t>. </a:t>
            </a:r>
            <a:r>
              <a:rPr lang="en-US" sz="2400" dirty="0" smtClean="0">
                <a:latin typeface="Times New Roman"/>
                <a:ea typeface="Calibri"/>
                <a:cs typeface="Times New Roman"/>
              </a:rPr>
              <a:t>	Retrieved </a:t>
            </a:r>
            <a:r>
              <a:rPr lang="en-US" sz="2400" dirty="0">
                <a:latin typeface="Times New Roman"/>
                <a:ea typeface="Calibri"/>
                <a:cs typeface="Times New Roman"/>
              </a:rPr>
              <a:t>March 28, 2013, </a:t>
            </a:r>
            <a:r>
              <a:rPr lang="en-US" sz="2400" dirty="0" smtClean="0">
                <a:latin typeface="Times New Roman"/>
                <a:ea typeface="Calibri"/>
                <a:cs typeface="Times New Roman"/>
              </a:rPr>
              <a:t>	from http</a:t>
            </a:r>
            <a:r>
              <a:rPr lang="en-US" sz="2400" dirty="0">
                <a:latin typeface="Times New Roman"/>
                <a:ea typeface="Calibri"/>
                <a:cs typeface="Times New Roman"/>
              </a:rPr>
              <a:t>://</a:t>
            </a:r>
            <a:r>
              <a:rPr lang="en-US" sz="2400" dirty="0" smtClean="0">
                <a:latin typeface="Times New Roman"/>
                <a:ea typeface="Calibri"/>
                <a:cs typeface="Times New Roman"/>
              </a:rPr>
              <a:t>www.globalsecurity.org/intell/world/china/pap.htm</a:t>
            </a:r>
            <a:endParaRPr lang="en-US" sz="2400" dirty="0">
              <a:solidFill>
                <a:srgbClr val="000000"/>
              </a:solidFill>
              <a:latin typeface="Times New Roman"/>
            </a:endParaRPr>
          </a:p>
          <a:p>
            <a:pPr marL="0" indent="0">
              <a:lnSpc>
                <a:spcPct val="200000"/>
              </a:lnSpc>
              <a:spcBef>
                <a:spcPts val="0"/>
              </a:spcBef>
              <a:spcAft>
                <a:spcPts val="1000"/>
              </a:spcAft>
              <a:buNone/>
            </a:pPr>
            <a:r>
              <a:rPr lang="en-US" sz="2400" dirty="0" smtClean="0">
                <a:solidFill>
                  <a:srgbClr val="000000"/>
                </a:solidFill>
                <a:latin typeface="Times New Roman"/>
              </a:rPr>
              <a:t>Perlroth</a:t>
            </a:r>
            <a:r>
              <a:rPr lang="en-US" sz="2400" dirty="0">
                <a:solidFill>
                  <a:srgbClr val="000000"/>
                </a:solidFill>
                <a:latin typeface="Times New Roman"/>
              </a:rPr>
              <a:t>, N. (2012, March 29). Case based in China puts a face on persistent hacking. </a:t>
            </a:r>
            <a:r>
              <a:rPr lang="en-US" sz="2400" i="1" dirty="0">
                <a:solidFill>
                  <a:srgbClr val="000000"/>
                </a:solidFill>
                <a:latin typeface="Times New Roman"/>
              </a:rPr>
              <a:t>New York Times</a:t>
            </a:r>
            <a:r>
              <a:rPr lang="en-US" sz="2400" dirty="0">
                <a:solidFill>
                  <a:srgbClr val="000000"/>
                </a:solidFill>
                <a:latin typeface="Times New Roman"/>
              </a:rPr>
              <a:t>. Retrieved </a:t>
            </a:r>
            <a:r>
              <a:rPr lang="en-US" sz="2400" dirty="0" smtClean="0">
                <a:solidFill>
                  <a:srgbClr val="000000"/>
                </a:solidFill>
                <a:latin typeface="Times New Roman"/>
              </a:rPr>
              <a:t>March 	25</a:t>
            </a:r>
            <a:r>
              <a:rPr lang="en-US" sz="2400" dirty="0">
                <a:solidFill>
                  <a:srgbClr val="000000"/>
                </a:solidFill>
                <a:latin typeface="Times New Roman"/>
              </a:rPr>
              <a:t>, 2013, </a:t>
            </a:r>
            <a:r>
              <a:rPr lang="en-US" sz="2400" dirty="0" smtClean="0">
                <a:solidFill>
                  <a:srgbClr val="000000"/>
                </a:solidFill>
                <a:latin typeface="Times New Roman"/>
              </a:rPr>
              <a:t>from http</a:t>
            </a:r>
            <a:r>
              <a:rPr lang="en-US" sz="2400" dirty="0">
                <a:solidFill>
                  <a:srgbClr val="000000"/>
                </a:solidFill>
                <a:latin typeface="Times New Roman"/>
              </a:rPr>
              <a:t>://</a:t>
            </a:r>
            <a:r>
              <a:rPr lang="en-US" sz="2400" dirty="0" smtClean="0">
                <a:solidFill>
                  <a:srgbClr val="000000"/>
                </a:solidFill>
                <a:latin typeface="Times New Roman"/>
              </a:rPr>
              <a:t>www.nytimes.com/2012/03/30/technology/hacking-in-asia-is-linked-to-chinese-ex-	graduate-student.html</a:t>
            </a:r>
          </a:p>
          <a:p>
            <a:pPr marL="0" indent="0">
              <a:lnSpc>
                <a:spcPct val="200000"/>
              </a:lnSpc>
              <a:spcBef>
                <a:spcPts val="0"/>
              </a:spcBef>
              <a:spcAft>
                <a:spcPts val="1000"/>
              </a:spcAft>
              <a:buNone/>
            </a:pPr>
            <a:endParaRPr lang="en-US" sz="1400" dirty="0" smtClean="0">
              <a:solidFill>
                <a:prstClr val="black"/>
              </a:solidFill>
              <a:latin typeface="Times New Roman"/>
              <a:ea typeface="Calibri"/>
              <a:cs typeface="Times New Roman"/>
            </a:endParaRPr>
          </a:p>
        </p:txBody>
      </p:sp>
      <p:sp>
        <p:nvSpPr>
          <p:cNvPr id="4" name="Title 1"/>
          <p:cNvSpPr>
            <a:spLocks noGrp="1"/>
          </p:cNvSpPr>
          <p:nvPr>
            <p:ph type="title"/>
          </p:nvPr>
        </p:nvSpPr>
        <p:spPr/>
        <p:txBody>
          <a:bodyPr>
            <a:normAutofit/>
          </a:bodyPr>
          <a:lstStyle/>
          <a:p>
            <a:pPr algn="ctr"/>
            <a:r>
              <a:rPr lang="en-US" b="1" dirty="0">
                <a:solidFill>
                  <a:prstClr val="black"/>
                </a:solidFill>
                <a:latin typeface="Times New Roman" pitchFamily="18" charset="0"/>
                <a:cs typeface="Times New Roman" pitchFamily="18" charset="0"/>
              </a:rPr>
              <a:t>References</a:t>
            </a:r>
            <a:br>
              <a:rPr lang="en-US" b="1" dirty="0">
                <a:solidFill>
                  <a:prstClr val="black"/>
                </a:solidFill>
                <a:latin typeface="Times New Roman" pitchFamily="18" charset="0"/>
                <a:cs typeface="Times New Roman" pitchFamily="18" charset="0"/>
              </a:rPr>
            </a:br>
            <a:r>
              <a:rPr lang="en-US" sz="2200" b="1" dirty="0">
                <a:solidFill>
                  <a:prstClr val="black"/>
                </a:solidFill>
                <a:latin typeface="Times New Roman" pitchFamily="18" charset="0"/>
                <a:cs typeface="Times New Roman" pitchFamily="18" charset="0"/>
              </a:rPr>
              <a:t>Secondary</a:t>
            </a:r>
            <a:endParaRPr lang="en-US" sz="2200" dirty="0"/>
          </a:p>
        </p:txBody>
      </p:sp>
    </p:spTree>
    <p:extLst>
      <p:ext uri="{BB962C8B-B14F-4D97-AF65-F5344CB8AC3E}">
        <p14:creationId xmlns:p14="http://schemas.microsoft.com/office/powerpoint/2010/main" val="738023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lvl="0" indent="0">
              <a:lnSpc>
                <a:spcPts val="2750"/>
              </a:lnSpc>
              <a:spcBef>
                <a:spcPts val="0"/>
              </a:spcBef>
              <a:buNone/>
            </a:pPr>
            <a:r>
              <a:rPr lang="en-US" sz="1400" dirty="0">
                <a:solidFill>
                  <a:prstClr val="black"/>
                </a:solidFill>
                <a:latin typeface="Times New Roman"/>
                <a:ea typeface="Calibri"/>
                <a:cs typeface="Times New Roman"/>
              </a:rPr>
              <a:t>PLA Special Operations Forces - SinoDefence.com. (n.d.). </a:t>
            </a:r>
            <a:r>
              <a:rPr lang="en-US" sz="1400" i="1" dirty="0">
                <a:solidFill>
                  <a:prstClr val="black"/>
                </a:solidFill>
                <a:latin typeface="Times New Roman"/>
                <a:ea typeface="Calibri"/>
                <a:cs typeface="Times New Roman"/>
              </a:rPr>
              <a:t>SinoDefence.com - The Chinese Military in the 21st Century</a:t>
            </a:r>
            <a:r>
              <a:rPr lang="en-US" sz="1400" dirty="0">
                <a:solidFill>
                  <a:prstClr val="black"/>
                </a:solidFill>
                <a:latin typeface="Times New Roman"/>
                <a:ea typeface="Calibri"/>
                <a:cs typeface="Times New Roman"/>
              </a:rPr>
              <a:t>. </a:t>
            </a:r>
            <a:r>
              <a:rPr lang="en-US" sz="1400" dirty="0" smtClean="0">
                <a:solidFill>
                  <a:prstClr val="black"/>
                </a:solidFill>
                <a:latin typeface="Times New Roman"/>
                <a:ea typeface="Calibri"/>
                <a:cs typeface="Times New Roman"/>
              </a:rPr>
              <a:t>	Retrieved </a:t>
            </a:r>
            <a:r>
              <a:rPr lang="en-US" sz="1400" dirty="0">
                <a:solidFill>
                  <a:prstClr val="black"/>
                </a:solidFill>
                <a:latin typeface="Times New Roman"/>
                <a:ea typeface="Calibri"/>
                <a:cs typeface="Times New Roman"/>
              </a:rPr>
              <a:t>March 28, </a:t>
            </a:r>
            <a:r>
              <a:rPr lang="en-US" sz="1400" dirty="0" smtClean="0">
                <a:solidFill>
                  <a:prstClr val="black"/>
                </a:solidFill>
                <a:latin typeface="Times New Roman"/>
                <a:ea typeface="Calibri"/>
                <a:cs typeface="Times New Roman"/>
              </a:rPr>
              <a:t>2013</a:t>
            </a:r>
            <a:r>
              <a:rPr lang="en-US" sz="1400" dirty="0">
                <a:solidFill>
                  <a:prstClr val="black"/>
                </a:solidFill>
                <a:latin typeface="Times New Roman"/>
                <a:ea typeface="Calibri"/>
                <a:cs typeface="Times New Roman"/>
              </a:rPr>
              <a:t>, from </a:t>
            </a:r>
            <a:r>
              <a:rPr lang="en-US" sz="1400" dirty="0" smtClean="0">
                <a:solidFill>
                  <a:prstClr val="black"/>
                </a:solidFill>
                <a:latin typeface="Times New Roman"/>
                <a:ea typeface="Calibri"/>
                <a:cs typeface="Times New Roman"/>
              </a:rPr>
              <a:t>http</a:t>
            </a:r>
            <a:r>
              <a:rPr lang="en-US" sz="1400" dirty="0">
                <a:solidFill>
                  <a:prstClr val="black"/>
                </a:solidFill>
                <a:latin typeface="Times New Roman"/>
                <a:ea typeface="Calibri"/>
                <a:cs typeface="Times New Roman"/>
              </a:rPr>
              <a:t>://</a:t>
            </a:r>
            <a:r>
              <a:rPr lang="en-US" sz="1400" dirty="0" smtClean="0">
                <a:solidFill>
                  <a:prstClr val="black"/>
                </a:solidFill>
                <a:latin typeface="Times New Roman"/>
                <a:ea typeface="Calibri"/>
                <a:cs typeface="Times New Roman"/>
              </a:rPr>
              <a:t>www.sinodefence.com/army/organisation/special-forces.asp</a:t>
            </a:r>
            <a:r>
              <a:rPr lang="en-US" sz="700" dirty="0">
                <a:solidFill>
                  <a:prstClr val="black"/>
                </a:solidFill>
                <a:latin typeface="Times New Roman"/>
                <a:ea typeface="Calibri"/>
                <a:cs typeface="Times New Roman"/>
              </a:rPr>
              <a:t> </a:t>
            </a:r>
            <a:endParaRPr lang="en-US" sz="600" dirty="0">
              <a:solidFill>
                <a:prstClr val="black"/>
              </a:solidFill>
              <a:ea typeface="Calibri"/>
              <a:cs typeface="Times New Roman"/>
            </a:endParaRPr>
          </a:p>
          <a:p>
            <a:pPr marL="0" lvl="0" indent="0">
              <a:lnSpc>
                <a:spcPts val="2750"/>
              </a:lnSpc>
              <a:spcBef>
                <a:spcPts val="0"/>
              </a:spcBef>
              <a:buNone/>
            </a:pPr>
            <a:r>
              <a:rPr lang="en-US" sz="1400" dirty="0" smtClean="0">
                <a:solidFill>
                  <a:prstClr val="black"/>
                </a:solidFill>
                <a:latin typeface="Times New Roman"/>
                <a:ea typeface="Calibri"/>
                <a:cs typeface="Times New Roman"/>
              </a:rPr>
              <a:t>previously</a:t>
            </a:r>
            <a:r>
              <a:rPr lang="en-US" sz="1400" dirty="0">
                <a:solidFill>
                  <a:prstClr val="black"/>
                </a:solidFill>
                <a:latin typeface="Times New Roman"/>
                <a:ea typeface="Calibri"/>
                <a:cs typeface="Times New Roman"/>
              </a:rPr>
              <a:t>, c. l., trawlers, w. o., nation., c. </a:t>
            </a:r>
            <a:r>
              <a:rPr lang="en-US" sz="1400" dirty="0" err="1">
                <a:solidFill>
                  <a:prstClr val="black"/>
                </a:solidFill>
                <a:latin typeface="Times New Roman"/>
                <a:ea typeface="Calibri"/>
                <a:cs typeface="Times New Roman"/>
              </a:rPr>
              <a:t>i</a:t>
            </a:r>
            <a:r>
              <a:rPr lang="en-US" sz="1400" dirty="0">
                <a:solidFill>
                  <a:prstClr val="black"/>
                </a:solidFill>
                <a:latin typeface="Times New Roman"/>
                <a:ea typeface="Calibri"/>
                <a:cs typeface="Times New Roman"/>
              </a:rPr>
              <a:t>., units, c. d., detachments, a. w., defense, s. a., et al. (n.d.). PLA </a:t>
            </a:r>
            <a:r>
              <a:rPr lang="en-US" sz="1400" dirty="0" smtClean="0">
                <a:solidFill>
                  <a:prstClr val="black"/>
                </a:solidFill>
                <a:latin typeface="Times New Roman"/>
                <a:ea typeface="Calibri"/>
                <a:cs typeface="Times New Roman"/>
              </a:rPr>
              <a:t>Reserve Forces</a:t>
            </a:r>
            <a:r>
              <a:rPr lang="en-US" sz="1400" dirty="0">
                <a:solidFill>
                  <a:prstClr val="black"/>
                </a:solidFill>
                <a:latin typeface="Times New Roman"/>
                <a:ea typeface="Calibri"/>
                <a:cs typeface="Times New Roman"/>
              </a:rPr>
              <a:t>. </a:t>
            </a:r>
            <a:r>
              <a:rPr lang="en-US" sz="1400" dirty="0" smtClean="0">
                <a:solidFill>
                  <a:prstClr val="black"/>
                </a:solidFill>
                <a:latin typeface="Times New Roman"/>
                <a:ea typeface="Calibri"/>
                <a:cs typeface="Times New Roman"/>
              </a:rPr>
              <a:t>	</a:t>
            </a:r>
            <a:r>
              <a:rPr lang="en-US" sz="1400" i="1" dirty="0" smtClean="0">
                <a:solidFill>
                  <a:prstClr val="black"/>
                </a:solidFill>
                <a:latin typeface="Times New Roman"/>
                <a:ea typeface="Calibri"/>
                <a:cs typeface="Times New Roman"/>
              </a:rPr>
              <a:t>GlobalSecurity.org </a:t>
            </a:r>
            <a:r>
              <a:rPr lang="en-US" sz="1400" i="1" dirty="0">
                <a:solidFill>
                  <a:prstClr val="black"/>
                </a:solidFill>
                <a:latin typeface="Times New Roman"/>
                <a:ea typeface="Calibri"/>
                <a:cs typeface="Times New Roman"/>
              </a:rPr>
              <a:t>- Reliable Security Information</a:t>
            </a:r>
            <a:r>
              <a:rPr lang="en-US" sz="1400" dirty="0">
                <a:solidFill>
                  <a:prstClr val="black"/>
                </a:solidFill>
                <a:latin typeface="Times New Roman"/>
                <a:ea typeface="Calibri"/>
                <a:cs typeface="Times New Roman"/>
              </a:rPr>
              <a:t>. Retrieved March 28, 2013, </a:t>
            </a:r>
            <a:r>
              <a:rPr lang="en-US" sz="1400" dirty="0" smtClean="0">
                <a:solidFill>
                  <a:prstClr val="black"/>
                </a:solidFill>
                <a:latin typeface="Times New Roman"/>
                <a:ea typeface="Calibri"/>
                <a:cs typeface="Times New Roman"/>
              </a:rPr>
              <a:t>from  	http</a:t>
            </a:r>
            <a:r>
              <a:rPr lang="en-US" sz="1400" dirty="0">
                <a:solidFill>
                  <a:prstClr val="black"/>
                </a:solidFill>
                <a:latin typeface="Times New Roman"/>
                <a:ea typeface="Calibri"/>
                <a:cs typeface="Times New Roman"/>
              </a:rPr>
              <a:t>://www.globalsecurity.org/military/world/china/pla-reserve.htm</a:t>
            </a:r>
            <a:endParaRPr lang="en-US" sz="1400" dirty="0">
              <a:solidFill>
                <a:prstClr val="black"/>
              </a:solidFill>
              <a:ea typeface="Calibri"/>
              <a:cs typeface="Times New Roman"/>
            </a:endParaRPr>
          </a:p>
          <a:p>
            <a:pPr marL="0" lvl="0" indent="0">
              <a:lnSpc>
                <a:spcPct val="200000"/>
              </a:lnSpc>
              <a:spcBef>
                <a:spcPts val="0"/>
              </a:spcBef>
              <a:spcAft>
                <a:spcPts val="1000"/>
              </a:spcAft>
              <a:buNone/>
            </a:pPr>
            <a:r>
              <a:rPr lang="en-US" sz="1400" dirty="0" smtClean="0">
                <a:solidFill>
                  <a:prstClr val="black"/>
                </a:solidFill>
                <a:latin typeface="Times New Roman"/>
                <a:ea typeface="Calibri"/>
                <a:cs typeface="Times New Roman"/>
              </a:rPr>
              <a:t>Song</a:t>
            </a:r>
            <a:r>
              <a:rPr lang="en-US" sz="1400" dirty="0">
                <a:solidFill>
                  <a:prstClr val="black"/>
                </a:solidFill>
                <a:latin typeface="Times New Roman"/>
                <a:ea typeface="Calibri"/>
                <a:cs typeface="Times New Roman"/>
              </a:rPr>
              <a:t>, A. L. (2010, February 23). </a:t>
            </a:r>
            <a:r>
              <a:rPr lang="en-US" sz="1400" i="1" dirty="0">
                <a:solidFill>
                  <a:prstClr val="black"/>
                </a:solidFill>
                <a:latin typeface="Times New Roman"/>
                <a:ea typeface="Calibri"/>
                <a:cs typeface="Times New Roman"/>
              </a:rPr>
              <a:t>The scale of China’s economic impact</a:t>
            </a:r>
            <a:r>
              <a:rPr lang="en-US" sz="1400" dirty="0">
                <a:solidFill>
                  <a:prstClr val="black"/>
                </a:solidFill>
                <a:latin typeface="Times New Roman"/>
                <a:ea typeface="Calibri"/>
                <a:cs typeface="Times New Roman"/>
              </a:rPr>
              <a:t>. Retrieved March 20, 2013, from East </a:t>
            </a:r>
            <a:r>
              <a:rPr lang="en-US" sz="1400" dirty="0" smtClean="0">
                <a:solidFill>
                  <a:prstClr val="black"/>
                </a:solidFill>
                <a:latin typeface="Times New Roman"/>
                <a:ea typeface="Calibri"/>
                <a:cs typeface="Times New Roman"/>
              </a:rPr>
              <a:t>Asia</a:t>
            </a:r>
          </a:p>
          <a:p>
            <a:pPr marL="0" lvl="0" indent="0">
              <a:lnSpc>
                <a:spcPct val="200000"/>
              </a:lnSpc>
              <a:spcBef>
                <a:spcPts val="0"/>
              </a:spcBef>
              <a:spcAft>
                <a:spcPts val="1000"/>
              </a:spcAft>
              <a:buNone/>
            </a:pPr>
            <a:r>
              <a:rPr lang="en-US" sz="1400" dirty="0">
                <a:solidFill>
                  <a:prstClr val="black"/>
                </a:solidFill>
                <a:latin typeface="Times New Roman"/>
                <a:ea typeface="Calibri"/>
                <a:cs typeface="Times New Roman"/>
              </a:rPr>
              <a:t>	</a:t>
            </a:r>
            <a:r>
              <a:rPr lang="en-US" sz="1400" dirty="0" smtClean="0">
                <a:solidFill>
                  <a:prstClr val="black"/>
                </a:solidFill>
                <a:latin typeface="Times New Roman"/>
                <a:ea typeface="Calibri"/>
                <a:cs typeface="Times New Roman"/>
              </a:rPr>
              <a:t> Forum</a:t>
            </a:r>
            <a:r>
              <a:rPr lang="en-US" sz="1400" dirty="0">
                <a:solidFill>
                  <a:prstClr val="black"/>
                </a:solidFill>
                <a:latin typeface="Times New Roman"/>
                <a:ea typeface="Calibri"/>
                <a:cs typeface="Times New Roman"/>
              </a:rPr>
              <a:t>: </a:t>
            </a:r>
            <a:r>
              <a:rPr lang="en-US" sz="1400" dirty="0" smtClean="0">
                <a:solidFill>
                  <a:prstClr val="black"/>
                </a:solidFill>
                <a:latin typeface="Times New Roman"/>
                <a:ea typeface="Calibri"/>
                <a:cs typeface="Times New Roman"/>
              </a:rPr>
              <a:t>http</a:t>
            </a:r>
            <a:r>
              <a:rPr lang="en-US" sz="1400" dirty="0">
                <a:solidFill>
                  <a:prstClr val="black"/>
                </a:solidFill>
                <a:latin typeface="Times New Roman"/>
                <a:ea typeface="Calibri"/>
                <a:cs typeface="Times New Roman"/>
              </a:rPr>
              <a:t>://</a:t>
            </a:r>
            <a:r>
              <a:rPr lang="en-US" sz="1400" dirty="0" smtClean="0">
                <a:solidFill>
                  <a:prstClr val="black"/>
                </a:solidFill>
                <a:latin typeface="Times New Roman"/>
                <a:ea typeface="Calibri"/>
                <a:cs typeface="Times New Roman"/>
              </a:rPr>
              <a:t>www.eastasiaforum.org/2010/02/23/the-scale-of-chinas-economic-impact/</a:t>
            </a:r>
          </a:p>
          <a:p>
            <a:pPr marL="0" lvl="0" indent="0">
              <a:lnSpc>
                <a:spcPct val="200000"/>
              </a:lnSpc>
              <a:spcBef>
                <a:spcPts val="0"/>
              </a:spcBef>
              <a:spcAft>
                <a:spcPts val="1000"/>
              </a:spcAft>
              <a:buNone/>
            </a:pPr>
            <a:r>
              <a:rPr lang="en-US" sz="1400" dirty="0" smtClean="0">
                <a:solidFill>
                  <a:srgbClr val="000000"/>
                </a:solidFill>
                <a:latin typeface="Times New Roman"/>
              </a:rPr>
              <a:t>Talbot</a:t>
            </a:r>
            <a:r>
              <a:rPr lang="en-US" sz="1400" dirty="0">
                <a:solidFill>
                  <a:srgbClr val="000000"/>
                </a:solidFill>
                <a:latin typeface="Times New Roman"/>
              </a:rPr>
              <a:t>, D. (2010, April 14). </a:t>
            </a:r>
            <a:r>
              <a:rPr lang="en-US" sz="1400" i="1" dirty="0">
                <a:solidFill>
                  <a:srgbClr val="000000"/>
                </a:solidFill>
                <a:latin typeface="Times New Roman"/>
              </a:rPr>
              <a:t>MIT Technology Review</a:t>
            </a:r>
            <a:r>
              <a:rPr lang="en-US" sz="1400" dirty="0">
                <a:solidFill>
                  <a:srgbClr val="000000"/>
                </a:solidFill>
                <a:latin typeface="Times New Roman"/>
              </a:rPr>
              <a:t>. Retrieved March 25, 2013, from China's </a:t>
            </a:r>
            <a:endParaRPr lang="en-US" sz="1400" dirty="0" smtClean="0">
              <a:solidFill>
                <a:srgbClr val="000000"/>
              </a:solidFill>
              <a:latin typeface="Times New Roman"/>
            </a:endParaRPr>
          </a:p>
          <a:p>
            <a:pPr marL="0" lvl="0" indent="0">
              <a:lnSpc>
                <a:spcPct val="200000"/>
              </a:lnSpc>
              <a:spcBef>
                <a:spcPts val="0"/>
              </a:spcBef>
              <a:spcAft>
                <a:spcPts val="1000"/>
              </a:spcAft>
              <a:buNone/>
            </a:pPr>
            <a:r>
              <a:rPr lang="en-US" sz="1400" dirty="0">
                <a:solidFill>
                  <a:srgbClr val="000000"/>
                </a:solidFill>
                <a:latin typeface="Times New Roman"/>
              </a:rPr>
              <a:t>	Internet Paradox: http://www.technologyreview.com/featuredstory/418448/chinas-internet-paradox/</a:t>
            </a:r>
            <a:endParaRPr lang="en-US" sz="1400" dirty="0">
              <a:solidFill>
                <a:prstClr val="black"/>
              </a:solidFill>
              <a:latin typeface="Times New Roman"/>
              <a:ea typeface="Calibri"/>
              <a:cs typeface="Times New Roman"/>
            </a:endParaRPr>
          </a:p>
          <a:p>
            <a:pPr marL="0" lvl="0" indent="0">
              <a:lnSpc>
                <a:spcPct val="200000"/>
              </a:lnSpc>
              <a:buNone/>
            </a:pPr>
            <a:r>
              <a:rPr lang="en-US" sz="1400" dirty="0">
                <a:solidFill>
                  <a:prstClr val="black"/>
                </a:solidFill>
                <a:latin typeface="Times New Roman"/>
                <a:ea typeface="Calibri"/>
                <a:cs typeface="Times New Roman"/>
              </a:rPr>
              <a:t>The World Bank Group. (2013). </a:t>
            </a:r>
            <a:r>
              <a:rPr lang="en-US" sz="1400" i="1" dirty="0">
                <a:solidFill>
                  <a:prstClr val="black"/>
                </a:solidFill>
                <a:latin typeface="Times New Roman"/>
                <a:ea typeface="Calibri"/>
                <a:cs typeface="Times New Roman"/>
              </a:rPr>
              <a:t>China</a:t>
            </a:r>
            <a:r>
              <a:rPr lang="en-US" sz="1400" dirty="0">
                <a:solidFill>
                  <a:prstClr val="black"/>
                </a:solidFill>
                <a:latin typeface="Times New Roman"/>
                <a:ea typeface="Calibri"/>
                <a:cs typeface="Times New Roman"/>
              </a:rPr>
              <a:t>. Retrieved March 9, 2013, from The World Bank: </a:t>
            </a:r>
            <a:r>
              <a:rPr lang="en-US" sz="1400" dirty="0" smtClean="0">
                <a:solidFill>
                  <a:prstClr val="black"/>
                </a:solidFill>
                <a:latin typeface="Times New Roman"/>
                <a:ea typeface="Calibri"/>
                <a:cs typeface="Times New Roman"/>
              </a:rPr>
              <a:t>	http</a:t>
            </a:r>
            <a:r>
              <a:rPr lang="en-US" sz="1400" dirty="0">
                <a:solidFill>
                  <a:prstClr val="black"/>
                </a:solidFill>
                <a:latin typeface="Times New Roman"/>
                <a:ea typeface="Calibri"/>
                <a:cs typeface="Times New Roman"/>
              </a:rPr>
              <a:t>://</a:t>
            </a:r>
            <a:r>
              <a:rPr lang="en-US" sz="1400" dirty="0" smtClean="0">
                <a:solidFill>
                  <a:prstClr val="black"/>
                </a:solidFill>
                <a:latin typeface="Times New Roman"/>
                <a:ea typeface="Calibri"/>
                <a:cs typeface="Times New Roman"/>
              </a:rPr>
              <a:t>www.worldbank.org/en/country/china</a:t>
            </a:r>
          </a:p>
          <a:p>
            <a:pPr marL="0" indent="0">
              <a:buNone/>
            </a:pPr>
            <a:endParaRPr lang="en-US" sz="1400" dirty="0"/>
          </a:p>
        </p:txBody>
      </p:sp>
      <p:sp>
        <p:nvSpPr>
          <p:cNvPr id="4" name="Title 1"/>
          <p:cNvSpPr>
            <a:spLocks noGrp="1"/>
          </p:cNvSpPr>
          <p:nvPr>
            <p:ph type="title"/>
          </p:nvPr>
        </p:nvSpPr>
        <p:spPr/>
        <p:txBody>
          <a:bodyPr>
            <a:normAutofit/>
          </a:bodyPr>
          <a:lstStyle/>
          <a:p>
            <a:pPr algn="ctr"/>
            <a:r>
              <a:rPr lang="en-US" b="1" dirty="0">
                <a:solidFill>
                  <a:prstClr val="black"/>
                </a:solidFill>
                <a:latin typeface="Times New Roman" pitchFamily="18" charset="0"/>
                <a:cs typeface="Times New Roman" pitchFamily="18" charset="0"/>
              </a:rPr>
              <a:t>References</a:t>
            </a:r>
            <a:br>
              <a:rPr lang="en-US" b="1" dirty="0">
                <a:solidFill>
                  <a:prstClr val="black"/>
                </a:solidFill>
                <a:latin typeface="Times New Roman" pitchFamily="18" charset="0"/>
                <a:cs typeface="Times New Roman" pitchFamily="18" charset="0"/>
              </a:rPr>
            </a:br>
            <a:r>
              <a:rPr lang="en-US" sz="2200" b="1" dirty="0">
                <a:solidFill>
                  <a:prstClr val="black"/>
                </a:solidFill>
                <a:latin typeface="Times New Roman" pitchFamily="18" charset="0"/>
                <a:cs typeface="Times New Roman" pitchFamily="18" charset="0"/>
              </a:rPr>
              <a:t>Secondary</a:t>
            </a:r>
            <a:endParaRPr lang="en-US" sz="2200" dirty="0"/>
          </a:p>
        </p:txBody>
      </p:sp>
    </p:spTree>
    <p:extLst>
      <p:ext uri="{BB962C8B-B14F-4D97-AF65-F5344CB8AC3E}">
        <p14:creationId xmlns:p14="http://schemas.microsoft.com/office/powerpoint/2010/main" val="2548254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nSpc>
                <a:spcPts val="2750"/>
              </a:lnSpc>
              <a:spcBef>
                <a:spcPts val="0"/>
              </a:spcBef>
              <a:buNone/>
            </a:pPr>
            <a:r>
              <a:rPr lang="en-US" sz="1400" dirty="0">
                <a:solidFill>
                  <a:prstClr val="black"/>
                </a:solidFill>
                <a:latin typeface="Times New Roman"/>
                <a:ea typeface="Calibri"/>
                <a:cs typeface="Times New Roman"/>
              </a:rPr>
              <a:t>Wines, M. (2009, August 27). China Approves Law Governing Armed Police Force - NYTimes.com. </a:t>
            </a:r>
            <a:r>
              <a:rPr lang="en-US" sz="1400" i="1" dirty="0">
                <a:solidFill>
                  <a:prstClr val="black"/>
                </a:solidFill>
                <a:latin typeface="Times New Roman"/>
                <a:ea typeface="Calibri"/>
                <a:cs typeface="Times New Roman"/>
              </a:rPr>
              <a:t>The New 	York Times -Breaking News, World News &amp; Multimedia</a:t>
            </a:r>
            <a:r>
              <a:rPr lang="en-US" sz="1400" dirty="0">
                <a:solidFill>
                  <a:prstClr val="black"/>
                </a:solidFill>
                <a:latin typeface="Times New Roman"/>
                <a:ea typeface="Calibri"/>
                <a:cs typeface="Times New Roman"/>
              </a:rPr>
              <a:t>. Retrieved March 28, 2013, from 	http://www.nytimes.com/2009/08/28/world/asia/28china.html?_r=0</a:t>
            </a:r>
          </a:p>
          <a:p>
            <a:pPr marL="0" lvl="0" indent="0">
              <a:lnSpc>
                <a:spcPct val="200000"/>
              </a:lnSpc>
              <a:buNone/>
            </a:pPr>
            <a:r>
              <a:rPr lang="en-US" sz="1400" dirty="0" smtClean="0">
                <a:solidFill>
                  <a:prstClr val="black"/>
                </a:solidFill>
                <a:latin typeface="Times New Roman" pitchFamily="18" charset="0"/>
                <a:cs typeface="Times New Roman" pitchFamily="18" charset="0"/>
              </a:rPr>
              <a:t>Voice </a:t>
            </a:r>
            <a:r>
              <a:rPr lang="en-US" sz="1400" dirty="0">
                <a:solidFill>
                  <a:prstClr val="black"/>
                </a:solidFill>
                <a:latin typeface="Times New Roman" pitchFamily="18" charset="0"/>
                <a:cs typeface="Times New Roman" pitchFamily="18" charset="0"/>
              </a:rPr>
              <a:t>of America. (n.d.). </a:t>
            </a:r>
            <a:r>
              <a:rPr lang="en-US" sz="1400" i="1" dirty="0">
                <a:solidFill>
                  <a:prstClr val="black"/>
                </a:solidFill>
                <a:latin typeface="Times New Roman" pitchFamily="18" charset="0"/>
                <a:cs typeface="Times New Roman" pitchFamily="18" charset="0"/>
              </a:rPr>
              <a:t>Day in Photos</a:t>
            </a:r>
            <a:r>
              <a:rPr lang="en-US" sz="1400" dirty="0">
                <a:solidFill>
                  <a:prstClr val="black"/>
                </a:solidFill>
                <a:latin typeface="Times New Roman" pitchFamily="18" charset="0"/>
                <a:cs typeface="Times New Roman" pitchFamily="18" charset="0"/>
              </a:rPr>
              <a:t>. Retrieved from Voice of America: </a:t>
            </a:r>
            <a:r>
              <a:rPr lang="en-US" sz="1400" dirty="0" smtClean="0">
                <a:solidFill>
                  <a:prstClr val="black"/>
                </a:solidFill>
                <a:latin typeface="Times New Roman" pitchFamily="18" charset="0"/>
                <a:cs typeface="Times New Roman" pitchFamily="18" charset="0"/>
              </a:rPr>
              <a:t>	http</a:t>
            </a:r>
            <a:r>
              <a:rPr lang="en-US" sz="1400" dirty="0">
                <a:solidFill>
                  <a:prstClr val="black"/>
                </a:solidFill>
                <a:latin typeface="Times New Roman" pitchFamily="18" charset="0"/>
                <a:cs typeface="Times New Roman" pitchFamily="18" charset="0"/>
              </a:rPr>
              <a:t>://blogs.voanews.com/photos/2012/01/11/</a:t>
            </a:r>
            <a:endParaRPr lang="en-US" sz="1400" dirty="0">
              <a:solidFill>
                <a:prstClr val="black"/>
              </a:solidFill>
            </a:endParaRPr>
          </a:p>
          <a:p>
            <a:pPr marL="0" lvl="0" indent="0">
              <a:lnSpc>
                <a:spcPct val="200000"/>
              </a:lnSpc>
              <a:buNone/>
            </a:pPr>
            <a:r>
              <a:rPr lang="en-US" sz="1400" dirty="0" smtClean="0">
                <a:solidFill>
                  <a:prstClr val="black"/>
                </a:solidFill>
                <a:latin typeface="Times New Roman" pitchFamily="18" charset="0"/>
                <a:cs typeface="Times New Roman" pitchFamily="18" charset="0"/>
              </a:rPr>
              <a:t>Zhu</a:t>
            </a:r>
            <a:r>
              <a:rPr lang="en-US" sz="1400" dirty="0">
                <a:solidFill>
                  <a:prstClr val="black"/>
                </a:solidFill>
                <a:latin typeface="Times New Roman" pitchFamily="18" charset="0"/>
                <a:cs typeface="Times New Roman" pitchFamily="18" charset="0"/>
              </a:rPr>
              <a:t>, J. J., &amp; He, Z. (2002, January 2). </a:t>
            </a:r>
            <a:r>
              <a:rPr lang="en-US" sz="1400" i="1" dirty="0">
                <a:solidFill>
                  <a:prstClr val="black"/>
                </a:solidFill>
                <a:latin typeface="Times New Roman" pitchFamily="18" charset="0"/>
                <a:cs typeface="Times New Roman" pitchFamily="18" charset="0"/>
              </a:rPr>
              <a:t>Information Accessibility, User Sophistication,  and Source Credibility: </a:t>
            </a:r>
            <a:r>
              <a:rPr lang="en-US" sz="1400" i="1" dirty="0" smtClean="0">
                <a:solidFill>
                  <a:prstClr val="black"/>
                </a:solidFill>
                <a:latin typeface="Times New Roman" pitchFamily="18" charset="0"/>
                <a:cs typeface="Times New Roman" pitchFamily="18" charset="0"/>
              </a:rPr>
              <a:t>	The </a:t>
            </a:r>
            <a:r>
              <a:rPr lang="en-US" sz="1400" i="1" dirty="0">
                <a:solidFill>
                  <a:prstClr val="black"/>
                </a:solidFill>
                <a:latin typeface="Times New Roman" pitchFamily="18" charset="0"/>
                <a:cs typeface="Times New Roman" pitchFamily="18" charset="0"/>
              </a:rPr>
              <a:t>Impact of the </a:t>
            </a:r>
            <a:r>
              <a:rPr lang="en-US" sz="1400" i="1" dirty="0" smtClean="0">
                <a:solidFill>
                  <a:prstClr val="black"/>
                </a:solidFill>
                <a:latin typeface="Times New Roman" pitchFamily="18" charset="0"/>
                <a:cs typeface="Times New Roman" pitchFamily="18" charset="0"/>
              </a:rPr>
              <a:t>Internet </a:t>
            </a:r>
            <a:r>
              <a:rPr lang="en-US" sz="1400" i="1" dirty="0">
                <a:solidFill>
                  <a:prstClr val="black"/>
                </a:solidFill>
                <a:latin typeface="Times New Roman" pitchFamily="18" charset="0"/>
                <a:cs typeface="Times New Roman" pitchFamily="18" charset="0"/>
              </a:rPr>
              <a:t>on Value Orientations in Mainland China</a:t>
            </a:r>
            <a:r>
              <a:rPr lang="en-US" sz="1400" dirty="0">
                <a:solidFill>
                  <a:prstClr val="black"/>
                </a:solidFill>
                <a:latin typeface="Times New Roman" pitchFamily="18" charset="0"/>
                <a:cs typeface="Times New Roman" pitchFamily="18" charset="0"/>
              </a:rPr>
              <a:t>. Retrieved March  25, 2013, </a:t>
            </a:r>
            <a:r>
              <a:rPr lang="en-US" sz="1400" dirty="0" smtClean="0">
                <a:solidFill>
                  <a:prstClr val="black"/>
                </a:solidFill>
                <a:latin typeface="Times New Roman" pitchFamily="18" charset="0"/>
                <a:cs typeface="Times New Roman" pitchFamily="18" charset="0"/>
              </a:rPr>
              <a:t>	from </a:t>
            </a:r>
            <a:r>
              <a:rPr lang="en-US" sz="1400" dirty="0">
                <a:solidFill>
                  <a:prstClr val="black"/>
                </a:solidFill>
                <a:latin typeface="Times New Roman" pitchFamily="18" charset="0"/>
                <a:cs typeface="Times New Roman" pitchFamily="18" charset="0"/>
              </a:rPr>
              <a:t>JCMC: </a:t>
            </a:r>
            <a:r>
              <a:rPr lang="en-US" sz="1400" dirty="0" smtClean="0">
                <a:solidFill>
                  <a:prstClr val="black"/>
                </a:solidFill>
                <a:latin typeface="Times New Roman" pitchFamily="18" charset="0"/>
                <a:cs typeface="Times New Roman" pitchFamily="18" charset="0"/>
              </a:rPr>
              <a:t>http</a:t>
            </a:r>
            <a:r>
              <a:rPr lang="en-US" sz="1400" dirty="0">
                <a:solidFill>
                  <a:prstClr val="black"/>
                </a:solidFill>
                <a:latin typeface="Times New Roman" pitchFamily="18" charset="0"/>
                <a:cs typeface="Times New Roman" pitchFamily="18" charset="0"/>
              </a:rPr>
              <a:t>://jcmc.indiana.edu/vol7/issue2/china.html</a:t>
            </a:r>
          </a:p>
          <a:p>
            <a:pPr marL="0" lvl="0" indent="0">
              <a:lnSpc>
                <a:spcPct val="200000"/>
              </a:lnSpc>
              <a:buNone/>
            </a:pPr>
            <a:endParaRPr lang="en-US" sz="1000" dirty="0">
              <a:solidFill>
                <a:prstClr val="black"/>
              </a:solidFill>
              <a:latin typeface="Times New Roman" pitchFamily="18" charset="0"/>
              <a:cs typeface="Times New Roman" pitchFamily="18" charset="0"/>
            </a:endParaRPr>
          </a:p>
          <a:p>
            <a:pPr marL="0" indent="0">
              <a:buNone/>
            </a:pPr>
            <a:endParaRPr lang="en-US" dirty="0"/>
          </a:p>
        </p:txBody>
      </p:sp>
      <p:sp>
        <p:nvSpPr>
          <p:cNvPr id="5" name="Title 1"/>
          <p:cNvSpPr>
            <a:spLocks noGrp="1"/>
          </p:cNvSpPr>
          <p:nvPr>
            <p:ph type="title"/>
          </p:nvPr>
        </p:nvSpPr>
        <p:spPr/>
        <p:txBody>
          <a:bodyPr>
            <a:normAutofit/>
          </a:bodyPr>
          <a:lstStyle/>
          <a:p>
            <a:pPr algn="ctr"/>
            <a:r>
              <a:rPr lang="en-US" b="1" dirty="0">
                <a:solidFill>
                  <a:prstClr val="black"/>
                </a:solidFill>
                <a:latin typeface="Times New Roman" pitchFamily="18" charset="0"/>
                <a:cs typeface="Times New Roman" pitchFamily="18" charset="0"/>
              </a:rPr>
              <a:t>References</a:t>
            </a:r>
            <a:br>
              <a:rPr lang="en-US" b="1" dirty="0">
                <a:solidFill>
                  <a:prstClr val="black"/>
                </a:solidFill>
                <a:latin typeface="Times New Roman" pitchFamily="18" charset="0"/>
                <a:cs typeface="Times New Roman" pitchFamily="18" charset="0"/>
              </a:rPr>
            </a:br>
            <a:r>
              <a:rPr lang="en-US" sz="2200" b="1" dirty="0">
                <a:solidFill>
                  <a:prstClr val="black"/>
                </a:solidFill>
                <a:latin typeface="Times New Roman" pitchFamily="18" charset="0"/>
                <a:cs typeface="Times New Roman" pitchFamily="18" charset="0"/>
              </a:rPr>
              <a:t>Secondary</a:t>
            </a:r>
            <a:endParaRPr lang="en-US" sz="2200" dirty="0"/>
          </a:p>
        </p:txBody>
      </p:sp>
    </p:spTree>
    <p:extLst>
      <p:ext uri="{BB962C8B-B14F-4D97-AF65-F5344CB8AC3E}">
        <p14:creationId xmlns:p14="http://schemas.microsoft.com/office/powerpoint/2010/main" val="2243030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prstClr val="black"/>
                </a:solidFill>
                <a:latin typeface="Times New Roman" pitchFamily="18" charset="0"/>
                <a:cs typeface="Times New Roman" pitchFamily="18" charset="0"/>
              </a:rPr>
              <a:t>References</a:t>
            </a:r>
            <a:br>
              <a:rPr lang="en-US" b="1" dirty="0">
                <a:solidFill>
                  <a:prstClr val="black"/>
                </a:solidFill>
                <a:latin typeface="Times New Roman" pitchFamily="18" charset="0"/>
                <a:cs typeface="Times New Roman" pitchFamily="18" charset="0"/>
              </a:rPr>
            </a:br>
            <a:r>
              <a:rPr lang="en-US" sz="2200" b="1" dirty="0" smtClean="0">
                <a:solidFill>
                  <a:prstClr val="black"/>
                </a:solidFill>
                <a:latin typeface="Times New Roman" pitchFamily="18" charset="0"/>
                <a:cs typeface="Times New Roman" pitchFamily="18" charset="0"/>
              </a:rPr>
              <a:t>Government</a:t>
            </a:r>
            <a:endParaRPr lang="en-US" sz="2200" dirty="0"/>
          </a:p>
        </p:txBody>
      </p:sp>
      <p:sp>
        <p:nvSpPr>
          <p:cNvPr id="3" name="Content Placeholder 2"/>
          <p:cNvSpPr>
            <a:spLocks noGrp="1"/>
          </p:cNvSpPr>
          <p:nvPr>
            <p:ph idx="1"/>
          </p:nvPr>
        </p:nvSpPr>
        <p:spPr/>
        <p:txBody>
          <a:bodyPr>
            <a:normAutofit/>
          </a:bodyPr>
          <a:lstStyle/>
          <a:p>
            <a:pPr marL="0" marR="0" indent="0">
              <a:lnSpc>
                <a:spcPct val="200000"/>
              </a:lnSpc>
              <a:spcBef>
                <a:spcPts val="0"/>
              </a:spcBef>
              <a:spcAft>
                <a:spcPts val="1000"/>
              </a:spcAft>
              <a:buNone/>
            </a:pPr>
            <a:r>
              <a:rPr lang="en-US" sz="1400" dirty="0">
                <a:latin typeface="Times New Roman"/>
                <a:ea typeface="Calibri"/>
                <a:cs typeface="Times New Roman"/>
              </a:rPr>
              <a:t>Central Intelligence Agency. (2013, February 14). Retrieved March 16, 2013, from The World Factbook: 	https://www.cia.gov/library/publications/the-world-factbook/geos/ch.html</a:t>
            </a:r>
            <a:endParaRPr lang="en-US" sz="1200" dirty="0">
              <a:ea typeface="Calibri"/>
              <a:cs typeface="Times New Roman"/>
            </a:endParaRPr>
          </a:p>
          <a:p>
            <a:pPr marL="0" marR="0" indent="0">
              <a:lnSpc>
                <a:spcPct val="200000"/>
              </a:lnSpc>
              <a:spcBef>
                <a:spcPts val="0"/>
              </a:spcBef>
              <a:spcAft>
                <a:spcPts val="1000"/>
              </a:spcAft>
              <a:buNone/>
            </a:pPr>
            <a:r>
              <a:rPr lang="en-US" sz="1400" dirty="0">
                <a:latin typeface="Times New Roman" pitchFamily="18" charset="0"/>
                <a:ea typeface="Calibri"/>
                <a:cs typeface="Times New Roman" pitchFamily="18" charset="0"/>
              </a:rPr>
              <a:t>Clapper, J. R. (2013). </a:t>
            </a:r>
            <a:r>
              <a:rPr lang="en-US" sz="1400" i="1" dirty="0">
                <a:latin typeface="Times New Roman" pitchFamily="18" charset="0"/>
                <a:ea typeface="Calibri"/>
                <a:cs typeface="Times New Roman" pitchFamily="18" charset="0"/>
              </a:rPr>
              <a:t>Worldwide Threat Assessment of the US Intelligence Community.</a:t>
            </a:r>
            <a:r>
              <a:rPr lang="en-US" sz="1400" dirty="0">
                <a:latin typeface="Times New Roman" pitchFamily="18" charset="0"/>
                <a:ea typeface="Calibri"/>
                <a:cs typeface="Times New Roman" pitchFamily="18" charset="0"/>
              </a:rPr>
              <a:t> Senate Select Committee 	on Intelligence.</a:t>
            </a:r>
          </a:p>
          <a:p>
            <a:pPr marL="0" marR="0" indent="0">
              <a:lnSpc>
                <a:spcPct val="200000"/>
              </a:lnSpc>
              <a:spcBef>
                <a:spcPts val="0"/>
              </a:spcBef>
              <a:spcAft>
                <a:spcPts val="1000"/>
              </a:spcAft>
              <a:buNone/>
            </a:pPr>
            <a:r>
              <a:rPr lang="en-US" sz="1400" dirty="0">
                <a:latin typeface="Times New Roman" pitchFamily="18" charset="0"/>
                <a:ea typeface="Calibri"/>
                <a:cs typeface="Times New Roman" pitchFamily="18" charset="0"/>
              </a:rPr>
              <a:t>Morrison, W. M. (2013). </a:t>
            </a:r>
            <a:r>
              <a:rPr lang="en-US" sz="1400" i="1" dirty="0">
                <a:latin typeface="Times New Roman" pitchFamily="18" charset="0"/>
                <a:ea typeface="Calibri"/>
                <a:cs typeface="Times New Roman" pitchFamily="18" charset="0"/>
              </a:rPr>
              <a:t>China’s Economic Rise: History, Trends, Challenges, and Implications for the United 	States .</a:t>
            </a:r>
            <a:r>
              <a:rPr lang="en-US" sz="1400" dirty="0">
                <a:latin typeface="Times New Roman" pitchFamily="18" charset="0"/>
                <a:ea typeface="Calibri"/>
                <a:cs typeface="Times New Roman" pitchFamily="18" charset="0"/>
              </a:rPr>
              <a:t> Congressional Research Service.</a:t>
            </a:r>
          </a:p>
          <a:p>
            <a:pPr marL="0" indent="0">
              <a:lnSpc>
                <a:spcPct val="200000"/>
              </a:lnSpc>
              <a:spcBef>
                <a:spcPts val="0"/>
              </a:spcBef>
              <a:spcAft>
                <a:spcPts val="1000"/>
              </a:spcAft>
              <a:buNone/>
            </a:pPr>
            <a:r>
              <a:rPr lang="en-US" sz="1400" dirty="0">
                <a:latin typeface="Times New Roman" pitchFamily="18" charset="0"/>
                <a:ea typeface="Calibri"/>
                <a:cs typeface="Times New Roman" pitchFamily="18" charset="0"/>
              </a:rPr>
              <a:t>Xi, J. (2012). </a:t>
            </a:r>
            <a:r>
              <a:rPr lang="en-US" sz="1400" i="1" dirty="0">
                <a:latin typeface="Times New Roman" pitchFamily="18" charset="0"/>
                <a:ea typeface="Calibri"/>
                <a:cs typeface="Times New Roman" pitchFamily="18" charset="0"/>
              </a:rPr>
              <a:t>Xi Pledges to Implement New Rule of Law</a:t>
            </a:r>
            <a:r>
              <a:rPr lang="en-US" sz="1400" dirty="0">
                <a:latin typeface="Times New Roman" pitchFamily="18" charset="0"/>
                <a:ea typeface="Calibri"/>
                <a:cs typeface="Times New Roman" pitchFamily="18" charset="0"/>
              </a:rPr>
              <a:t>. Retrieved on March 15, 2013, from china.org</a:t>
            </a:r>
            <a:r>
              <a:rPr lang="en-US" sz="1400" i="1" dirty="0">
                <a:latin typeface="Times New Roman" pitchFamily="18" charset="0"/>
                <a:ea typeface="Calibri"/>
                <a:cs typeface="Times New Roman" pitchFamily="18" charset="0"/>
              </a:rPr>
              <a:t> 	</a:t>
            </a:r>
            <a:r>
              <a:rPr lang="en-US" sz="1400" dirty="0">
                <a:latin typeface="Times New Roman" pitchFamily="18" charset="0"/>
                <a:ea typeface="Calibri"/>
                <a:cs typeface="Times New Roman" pitchFamily="18" charset="0"/>
              </a:rPr>
              <a:t>http://www.china.org.cn/china/2012-12/05/content_27312541.htm</a:t>
            </a:r>
          </a:p>
          <a:p>
            <a:pPr marL="0" indent="0">
              <a:buNone/>
            </a:pPr>
            <a:endParaRPr lang="en-US" dirty="0"/>
          </a:p>
        </p:txBody>
      </p:sp>
    </p:spTree>
    <p:extLst>
      <p:ext uri="{BB962C8B-B14F-4D97-AF65-F5344CB8AC3E}">
        <p14:creationId xmlns:p14="http://schemas.microsoft.com/office/powerpoint/2010/main" val="2825422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Only Communist Party-led state in the G-20 grouping of major economies </a:t>
            </a:r>
          </a:p>
          <a:p>
            <a:r>
              <a:rPr lang="en-US" dirty="0">
                <a:latin typeface="Times New Roman" pitchFamily="18" charset="0"/>
                <a:cs typeface="Times New Roman" pitchFamily="18" charset="0"/>
              </a:rPr>
              <a:t>China’s Communist Party dominates state and society</a:t>
            </a:r>
          </a:p>
          <a:p>
            <a:r>
              <a:rPr lang="en-US" dirty="0">
                <a:latin typeface="Times New Roman" pitchFamily="18" charset="0"/>
                <a:cs typeface="Times New Roman" pitchFamily="18" charset="0"/>
              </a:rPr>
              <a:t>China’s leading political institutions</a:t>
            </a:r>
          </a:p>
          <a:p>
            <a:pPr lvl="1"/>
            <a:r>
              <a:rPr lang="en-US" dirty="0">
                <a:latin typeface="Times New Roman" pitchFamily="18" charset="0"/>
                <a:cs typeface="Times New Roman" pitchFamily="18" charset="0"/>
              </a:rPr>
              <a:t>Communist Party/Military</a:t>
            </a:r>
          </a:p>
          <a:p>
            <a:pPr lvl="1"/>
            <a:r>
              <a:rPr lang="en-US" dirty="0">
                <a:latin typeface="Times New Roman" pitchFamily="18" charset="0"/>
                <a:cs typeface="Times New Roman" pitchFamily="18" charset="0"/>
              </a:rPr>
              <a:t>People’s Liberation Army</a:t>
            </a:r>
          </a:p>
          <a:p>
            <a:pPr lvl="1"/>
            <a:r>
              <a:rPr lang="en-US" dirty="0">
                <a:latin typeface="Times New Roman" pitchFamily="18" charset="0"/>
                <a:cs typeface="Times New Roman" pitchFamily="18" charset="0"/>
              </a:rPr>
              <a:t>The State (State Council)</a:t>
            </a:r>
          </a:p>
          <a:p>
            <a:pPr lvl="1"/>
            <a:r>
              <a:rPr lang="en-US" dirty="0">
                <a:latin typeface="Times New Roman" pitchFamily="18" charset="0"/>
                <a:cs typeface="Times New Roman" pitchFamily="18" charset="0"/>
              </a:rPr>
              <a:t>The National People’s Congress (NPC)</a:t>
            </a:r>
          </a:p>
        </p:txBody>
      </p:sp>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0732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r>
              <a:rPr lang="en-US" dirty="0">
                <a:latin typeface="Times New Roman" pitchFamily="18" charset="0"/>
                <a:cs typeface="Times New Roman" pitchFamily="18" charset="0"/>
              </a:rPr>
              <a:t>Legislature </a:t>
            </a:r>
          </a:p>
          <a:p>
            <a:pPr lvl="1"/>
            <a:r>
              <a:rPr lang="en-US" dirty="0">
                <a:latin typeface="Times New Roman" pitchFamily="18" charset="0"/>
                <a:cs typeface="Times New Roman" pitchFamily="18" charset="0"/>
              </a:rPr>
              <a:t>Controlled by Communist Party</a:t>
            </a:r>
          </a:p>
          <a:p>
            <a:pPr lvl="1"/>
            <a:r>
              <a:rPr lang="en-US" dirty="0">
                <a:latin typeface="Times New Roman" pitchFamily="18" charset="0"/>
                <a:cs typeface="Times New Roman" pitchFamily="18" charset="0"/>
              </a:rPr>
              <a:t>Led by seven Politburo Standing Committee members</a:t>
            </a:r>
          </a:p>
          <a:p>
            <a:pPr lvl="1"/>
            <a:r>
              <a:rPr lang="en-US" dirty="0">
                <a:latin typeface="Times New Roman" pitchFamily="18" charset="0"/>
                <a:cs typeface="Times New Roman" pitchFamily="18" charset="0"/>
              </a:rPr>
              <a:t>Military is NOT considered an army, but a part of the Communist Party</a:t>
            </a:r>
          </a:p>
          <a:p>
            <a:pPr lvl="1"/>
            <a:r>
              <a:rPr lang="en-US" dirty="0">
                <a:latin typeface="Times New Roman" pitchFamily="18" charset="0"/>
                <a:cs typeface="Times New Roman" pitchFamily="18" charset="0"/>
              </a:rPr>
              <a:t>Communist Party has 8 “minor” political parties</a:t>
            </a:r>
          </a:p>
        </p:txBody>
      </p:sp>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46479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latin typeface="Times New Roman" pitchFamily="18" charset="0"/>
                <a:cs typeface="Times New Roman" pitchFamily="18" charset="0"/>
              </a:rPr>
              <a:t>There are eight other minor political parties</a:t>
            </a:r>
          </a:p>
          <a:p>
            <a:pPr lvl="1"/>
            <a:r>
              <a:rPr lang="en-US" dirty="0">
                <a:latin typeface="Times New Roman" pitchFamily="18" charset="0"/>
                <a:cs typeface="Times New Roman" pitchFamily="18" charset="0"/>
              </a:rPr>
              <a:t>used to argue a “multi-party cooperation system” </a:t>
            </a:r>
          </a:p>
          <a:p>
            <a:pPr lvl="1"/>
            <a:r>
              <a:rPr lang="en-US" dirty="0">
                <a:latin typeface="Times New Roman" pitchFamily="18" charset="0"/>
                <a:cs typeface="Times New Roman" pitchFamily="18" charset="0"/>
              </a:rPr>
              <a:t>combined members is fewer than 1 million </a:t>
            </a:r>
          </a:p>
          <a:p>
            <a:pPr lvl="1"/>
            <a:r>
              <a:rPr lang="en-US" dirty="0">
                <a:latin typeface="Times New Roman" pitchFamily="18" charset="0"/>
                <a:cs typeface="Times New Roman" pitchFamily="18" charset="0"/>
              </a:rPr>
              <a:t>CCP caps yearly new members</a:t>
            </a:r>
          </a:p>
          <a:p>
            <a:r>
              <a:rPr lang="en-US" dirty="0">
                <a:latin typeface="Times New Roman" pitchFamily="18" charset="0"/>
                <a:cs typeface="Times New Roman" pitchFamily="18" charset="0"/>
              </a:rPr>
              <a:t>Required to accept the permanent leadership of the Communist Party</a:t>
            </a:r>
          </a:p>
          <a:p>
            <a:r>
              <a:rPr lang="en-US" dirty="0">
                <a:latin typeface="Times New Roman" pitchFamily="18" charset="0"/>
                <a:cs typeface="Times New Roman" pitchFamily="18" charset="0"/>
              </a:rPr>
              <a:t>Expected to work “hand in hand” with the Communist Party </a:t>
            </a:r>
          </a:p>
          <a:p>
            <a:pPr lvl="1"/>
            <a:r>
              <a:rPr lang="en-US" dirty="0">
                <a:latin typeface="Times New Roman" pitchFamily="18" charset="0"/>
                <a:cs typeface="Times New Roman" pitchFamily="18" charset="0"/>
              </a:rPr>
              <a:t>develop socialism with Chinese characteristics </a:t>
            </a:r>
          </a:p>
          <a:p>
            <a:pPr lvl="1"/>
            <a:r>
              <a:rPr lang="en-US" dirty="0">
                <a:latin typeface="Times New Roman" pitchFamily="18" charset="0"/>
                <a:cs typeface="Times New Roman" pitchFamily="18" charset="0"/>
              </a:rPr>
              <a:t>barred from operating as opposition parties</a:t>
            </a:r>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1108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Party Policy</a:t>
            </a:r>
          </a:p>
          <a:p>
            <a:pPr lvl="1"/>
            <a:r>
              <a:rPr lang="en-US" dirty="0" smtClean="0">
                <a:latin typeface="Times New Roman" pitchFamily="18" charset="0"/>
                <a:cs typeface="Times New Roman" pitchFamily="18" charset="0"/>
              </a:rPr>
              <a:t>Mandates that all Chinese people are bound by Constitution and Communist Law</a:t>
            </a:r>
          </a:p>
          <a:p>
            <a:pPr lvl="1"/>
            <a:r>
              <a:rPr lang="en-US" dirty="0" smtClean="0">
                <a:latin typeface="Times New Roman" pitchFamily="18" charset="0"/>
                <a:cs typeface="Times New Roman" pitchFamily="18" charset="0"/>
              </a:rPr>
              <a:t>Eliminates and rejects:</a:t>
            </a:r>
          </a:p>
          <a:p>
            <a:pPr lvl="2"/>
            <a:r>
              <a:rPr lang="en-US" dirty="0" smtClean="0">
                <a:latin typeface="Times New Roman" pitchFamily="18" charset="0"/>
                <a:cs typeface="Times New Roman" pitchFamily="18" charset="0"/>
              </a:rPr>
              <a:t>Multi-party systems</a:t>
            </a:r>
          </a:p>
          <a:p>
            <a:pPr lvl="2"/>
            <a:r>
              <a:rPr lang="en-US" dirty="0" smtClean="0">
                <a:latin typeface="Times New Roman" pitchFamily="18" charset="0"/>
                <a:cs typeface="Times New Roman" pitchFamily="18" charset="0"/>
              </a:rPr>
              <a:t>Separation of powers</a:t>
            </a:r>
          </a:p>
          <a:p>
            <a:pPr lvl="2"/>
            <a:r>
              <a:rPr lang="en-US" dirty="0" smtClean="0">
                <a:latin typeface="Times New Roman" pitchFamily="18" charset="0"/>
                <a:cs typeface="Times New Roman" pitchFamily="18" charset="0"/>
              </a:rPr>
              <a:t>Bicameral legislature</a:t>
            </a:r>
          </a:p>
          <a:p>
            <a:pPr lvl="2"/>
            <a:r>
              <a:rPr lang="en-US" dirty="0" smtClean="0">
                <a:latin typeface="Times New Roman" pitchFamily="18" charset="0"/>
                <a:cs typeface="Times New Roman" pitchFamily="18" charset="0"/>
              </a:rPr>
              <a:t>Federal system</a:t>
            </a:r>
            <a:endParaRPr lang="en-US" dirty="0">
              <a:latin typeface="Times New Roman" pitchFamily="18" charset="0"/>
              <a:cs typeface="Times New Roman" pitchFamily="18" charset="0"/>
            </a:endParaRPr>
          </a:p>
        </p:txBody>
      </p:sp>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59811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Chinese Communist Party (CCP)</a:t>
            </a:r>
          </a:p>
          <a:p>
            <a:pPr lvl="1"/>
            <a:r>
              <a:rPr lang="en-US" dirty="0">
                <a:latin typeface="Times New Roman" pitchFamily="18" charset="0"/>
                <a:cs typeface="Times New Roman" pitchFamily="18" charset="0"/>
              </a:rPr>
              <a:t>63 years of power in China</a:t>
            </a:r>
          </a:p>
          <a:p>
            <a:pPr lvl="1"/>
            <a:r>
              <a:rPr lang="en-US" dirty="0">
                <a:latin typeface="Times New Roman" pitchFamily="18" charset="0"/>
                <a:cs typeface="Times New Roman" pitchFamily="18" charset="0"/>
              </a:rPr>
              <a:t>Now called the People’s Republic of China (PRC)</a:t>
            </a:r>
          </a:p>
          <a:p>
            <a:pPr lvl="1"/>
            <a:r>
              <a:rPr lang="en-US" dirty="0">
                <a:latin typeface="Times New Roman" pitchFamily="18" charset="0"/>
                <a:cs typeface="Times New Roman" pitchFamily="18" charset="0"/>
              </a:rPr>
              <a:t>It is the leadership system of the party and  state</a:t>
            </a:r>
          </a:p>
          <a:p>
            <a:pPr lvl="1"/>
            <a:endParaRPr lang="en-US" dirty="0">
              <a:latin typeface="Times New Roman" pitchFamily="18" charset="0"/>
              <a:cs typeface="Times New Roman" pitchFamily="18" charset="0"/>
            </a:endParaRPr>
          </a:p>
        </p:txBody>
      </p:sp>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POLITICS/DIPLOMATIC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2577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latin typeface="Times New Roman" pitchFamily="18" charset="0"/>
                <a:cs typeface="Times New Roman" pitchFamily="18" charset="0"/>
              </a:rPr>
              <a:t>CCP</a:t>
            </a:r>
          </a:p>
          <a:p>
            <a:pPr lvl="1"/>
            <a:r>
              <a:rPr lang="en-US" dirty="0">
                <a:latin typeface="Times New Roman" pitchFamily="18" charset="0"/>
                <a:cs typeface="Times New Roman" pitchFamily="18" charset="0"/>
              </a:rPr>
              <a:t>Any Chinese citizen can apply for party membership</a:t>
            </a:r>
          </a:p>
          <a:p>
            <a:pPr lvl="2"/>
            <a:r>
              <a:rPr lang="en-US" dirty="0">
                <a:latin typeface="Times New Roman" pitchFamily="18" charset="0"/>
                <a:cs typeface="Times New Roman" pitchFamily="18" charset="0"/>
              </a:rPr>
              <a:t>Must be over the age of 18</a:t>
            </a:r>
          </a:p>
          <a:p>
            <a:pPr lvl="2"/>
            <a:r>
              <a:rPr lang="en-US" dirty="0">
                <a:latin typeface="Times New Roman" pitchFamily="18" charset="0"/>
                <a:cs typeface="Times New Roman" pitchFamily="18" charset="0"/>
              </a:rPr>
              <a:t>Must accept and abide by the party’s constitution and policies</a:t>
            </a:r>
          </a:p>
          <a:p>
            <a:pPr lvl="1"/>
            <a:r>
              <a:rPr lang="en-US" dirty="0">
                <a:latin typeface="Times New Roman" pitchFamily="18" charset="0"/>
                <a:cs typeface="Times New Roman" pitchFamily="18" charset="0"/>
              </a:rPr>
              <a:t>Participation in activities of the party requires</a:t>
            </a:r>
          </a:p>
          <a:p>
            <a:pPr lvl="2"/>
            <a:r>
              <a:rPr lang="en-US" dirty="0">
                <a:latin typeface="Times New Roman" pitchFamily="18" charset="0"/>
                <a:cs typeface="Times New Roman" pitchFamily="18" charset="0"/>
              </a:rPr>
              <a:t>Members belong to a group, cell or specific unit of the party </a:t>
            </a:r>
          </a:p>
          <a:p>
            <a:pPr lvl="1"/>
            <a:r>
              <a:rPr lang="en-US" dirty="0">
                <a:latin typeface="Times New Roman" pitchFamily="18" charset="0"/>
                <a:cs typeface="Times New Roman" pitchFamily="18" charset="0"/>
              </a:rPr>
              <a:t>Party bodies can wield great power </a:t>
            </a:r>
          </a:p>
          <a:p>
            <a:pPr lvl="2"/>
            <a:r>
              <a:rPr lang="en-US" dirty="0">
                <a:latin typeface="Times New Roman" pitchFamily="18" charset="0"/>
                <a:cs typeface="Times New Roman" pitchFamily="18" charset="0"/>
              </a:rPr>
              <a:t>Even with having little formal authority</a:t>
            </a:r>
          </a:p>
          <a:p>
            <a:pPr marL="0" indent="0">
              <a:buNone/>
            </a:pPr>
            <a:endParaRPr lang="en-US" b="1"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23646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latin typeface="Times New Roman" pitchFamily="18" charset="0"/>
                <a:cs typeface="Times New Roman" pitchFamily="18" charset="0"/>
              </a:rPr>
              <a:t>CCP (cont)</a:t>
            </a:r>
          </a:p>
          <a:p>
            <a:pPr lvl="1"/>
            <a:r>
              <a:rPr lang="en-US" dirty="0">
                <a:latin typeface="Times New Roman" pitchFamily="18" charset="0"/>
                <a:cs typeface="Times New Roman" pitchFamily="18" charset="0"/>
              </a:rPr>
              <a:t>CCP controls all avenues for public sector advancement</a:t>
            </a:r>
          </a:p>
          <a:p>
            <a:pPr lvl="2"/>
            <a:r>
              <a:rPr lang="en-US" dirty="0">
                <a:latin typeface="Times New Roman" pitchFamily="18" charset="0"/>
                <a:cs typeface="Times New Roman" pitchFamily="18" charset="0"/>
              </a:rPr>
              <a:t>Many young people join the party for career reasons</a:t>
            </a:r>
          </a:p>
          <a:p>
            <a:pPr lvl="1"/>
            <a:r>
              <a:rPr lang="en-US" dirty="0">
                <a:latin typeface="Times New Roman" pitchFamily="18" charset="0"/>
                <a:cs typeface="Times New Roman" pitchFamily="18" charset="0"/>
              </a:rPr>
              <a:t>The party membership is mostly male </a:t>
            </a:r>
          </a:p>
          <a:p>
            <a:pPr lvl="2"/>
            <a:r>
              <a:rPr lang="en-US" dirty="0">
                <a:latin typeface="Times New Roman" pitchFamily="18" charset="0"/>
                <a:cs typeface="Times New Roman" pitchFamily="18" charset="0"/>
              </a:rPr>
              <a:t>less than a quarter of the membership represented by women</a:t>
            </a:r>
          </a:p>
          <a:p>
            <a:pPr lvl="1"/>
            <a:r>
              <a:rPr lang="en-US" dirty="0">
                <a:latin typeface="Times New Roman" pitchFamily="18" charset="0"/>
                <a:cs typeface="Times New Roman" pitchFamily="18" charset="0"/>
              </a:rPr>
              <a:t>The CCP controls information through propaganda and restriction of non party opposition</a:t>
            </a:r>
          </a:p>
          <a:p>
            <a:pPr lvl="1"/>
            <a:r>
              <a:rPr lang="en-US" dirty="0">
                <a:latin typeface="Times New Roman" pitchFamily="18" charset="0"/>
                <a:cs typeface="Times New Roman" pitchFamily="18" charset="0"/>
              </a:rPr>
              <a:t>Jockeying among leaders is common at every level of the system</a:t>
            </a:r>
          </a:p>
          <a:p>
            <a:endParaRPr lang="en-US" dirty="0"/>
          </a:p>
        </p:txBody>
      </p:sp>
      <p:sp>
        <p:nvSpPr>
          <p:cNvPr id="3" name="Title 2"/>
          <p:cNvSpPr>
            <a:spLocks noGrp="1"/>
          </p:cNvSpPr>
          <p:nvPr>
            <p:ph type="title"/>
          </p:nvPr>
        </p:nvSpPr>
        <p:spPr/>
        <p:txBody>
          <a:bodyPr/>
          <a:lstStyle/>
          <a:p>
            <a:r>
              <a:rPr lang="en-US" dirty="0">
                <a:latin typeface="Times New Roman" pitchFamily="18" charset="0"/>
                <a:cs typeface="Times New Roman" pitchFamily="18" charset="0"/>
              </a:rPr>
              <a:t>POLITICAL/DIPLOMATIC</a:t>
            </a:r>
          </a:p>
        </p:txBody>
      </p:sp>
    </p:spTree>
    <p:extLst>
      <p:ext uri="{BB962C8B-B14F-4D97-AF65-F5344CB8AC3E}">
        <p14:creationId xmlns:p14="http://schemas.microsoft.com/office/powerpoint/2010/main" val="301383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CCP Structure</a:t>
            </a:r>
          </a:p>
          <a:p>
            <a:pPr lvl="1"/>
            <a:r>
              <a:rPr lang="en-US" dirty="0" smtClean="0">
                <a:latin typeface="Times New Roman" pitchFamily="18" charset="0"/>
                <a:cs typeface="Times New Roman" pitchFamily="18" charset="0"/>
              </a:rPr>
              <a:t>Politburo Standing Committee</a:t>
            </a:r>
          </a:p>
          <a:p>
            <a:pPr lvl="2"/>
            <a:r>
              <a:rPr lang="en-US" dirty="0" smtClean="0">
                <a:latin typeface="Times New Roman" pitchFamily="18" charset="0"/>
                <a:cs typeface="Times New Roman" pitchFamily="18" charset="0"/>
              </a:rPr>
              <a:t>Main Decision and Policy Making Entity	</a:t>
            </a:r>
          </a:p>
          <a:p>
            <a:pPr lvl="1"/>
            <a:r>
              <a:rPr lang="en-US" dirty="0" smtClean="0">
                <a:latin typeface="Times New Roman" pitchFamily="18" charset="0"/>
                <a:cs typeface="Times New Roman" pitchFamily="18" charset="0"/>
              </a:rPr>
              <a:t>Politburo </a:t>
            </a:r>
          </a:p>
          <a:p>
            <a:pPr lvl="2"/>
            <a:r>
              <a:rPr lang="en-US" dirty="0" smtClean="0">
                <a:latin typeface="Times New Roman" pitchFamily="18" charset="0"/>
                <a:cs typeface="Times New Roman" pitchFamily="18" charset="0"/>
              </a:rPr>
              <a:t>Second Level Decision and Policy Entity</a:t>
            </a:r>
          </a:p>
          <a:p>
            <a:pPr lvl="1"/>
            <a:r>
              <a:rPr lang="en-US" dirty="0" smtClean="0">
                <a:latin typeface="Times New Roman" pitchFamily="18" charset="0"/>
                <a:cs typeface="Times New Roman" pitchFamily="18" charset="0"/>
              </a:rPr>
              <a:t>Central Committee</a:t>
            </a:r>
          </a:p>
          <a:p>
            <a:pPr lvl="2"/>
            <a:r>
              <a:rPr lang="en-US" dirty="0" smtClean="0">
                <a:latin typeface="Times New Roman" pitchFamily="18" charset="0"/>
                <a:cs typeface="Times New Roman" pitchFamily="18" charset="0"/>
              </a:rPr>
              <a:t>“Elect” the Politburo</a:t>
            </a:r>
          </a:p>
          <a:p>
            <a:pPr lvl="1"/>
            <a:r>
              <a:rPr lang="en-US" dirty="0" smtClean="0">
                <a:latin typeface="Times New Roman" pitchFamily="18" charset="0"/>
                <a:cs typeface="Times New Roman" pitchFamily="18" charset="0"/>
              </a:rPr>
              <a:t>Party Congress</a:t>
            </a:r>
          </a:p>
          <a:p>
            <a:pPr lvl="2"/>
            <a:r>
              <a:rPr lang="en-US" dirty="0" smtClean="0">
                <a:latin typeface="Times New Roman" pitchFamily="18" charset="0"/>
                <a:cs typeface="Times New Roman" pitchFamily="18" charset="0"/>
              </a:rPr>
              <a:t>Elects the Central Committee members</a:t>
            </a:r>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64016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8423" y="5748339"/>
            <a:ext cx="4763475" cy="1031875"/>
          </a:xfrm>
        </p:spPr>
        <p:txBody>
          <a:bodyPr>
            <a:normAutofit fontScale="92500" lnSpcReduction="10000"/>
          </a:bodyPr>
          <a:lstStyle/>
          <a:p>
            <a:pPr marL="0" indent="0">
              <a:buNone/>
            </a:pPr>
            <a:r>
              <a:rPr lang="en-US" dirty="0">
                <a:latin typeface="Times New Roman"/>
                <a:cs typeface="Times New Roman"/>
              </a:rPr>
              <a:t> </a:t>
            </a:r>
            <a:r>
              <a:rPr lang="en-US" sz="935" dirty="0">
                <a:latin typeface="Calibri"/>
                <a:cs typeface="Times New Roman"/>
              </a:rPr>
              <a:t>Source: http://www.google.com/imgres?imgurl=http://www.travelchinaguide.com/images/map/china/china-map-2-m.gif&amp;imgrefurl=http://www.travelchinaguide.com/map/&amp;h=634&amp;w=536&amp;sz=55&amp;tbnid=xbRwzuQycBUgXM:&amp;tbnh=90&amp;tbnw=76&amp;zoom=1&amp;usg=__CGg1P2iL54wqE8gQoneghqTGbFA=&amp;docid=fEvPCbaXP2g7vM&amp;hl=en&amp;sa=X&amp;ei=o-Q8UaTXGI2i8AT_moGgCQ&amp;ved=0CD4Q9QEwBQ&amp;dur=352</a:t>
            </a:r>
            <a:endParaRPr lang="en-US" sz="935" dirty="0">
              <a:latin typeface="Calibri"/>
              <a:cs typeface="Calibri"/>
            </a:endParaRPr>
          </a:p>
        </p:txBody>
      </p:sp>
      <p:pic>
        <p:nvPicPr>
          <p:cNvPr id="4" name="Picture 3" descr="chinamap2006.jpg"/>
          <p:cNvPicPr>
            <a:picLocks noChangeAspect="1"/>
          </p:cNvPicPr>
          <p:nvPr/>
        </p:nvPicPr>
        <p:blipFill>
          <a:blip r:embed="rId3"/>
          <a:stretch>
            <a:fillRect/>
          </a:stretch>
        </p:blipFill>
        <p:spPr>
          <a:xfrm>
            <a:off x="2110888" y="66794"/>
            <a:ext cx="4767923" cy="5914454"/>
          </a:xfrm>
          <a:prstGeom prst="rect">
            <a:avLst/>
          </a:prstGeom>
        </p:spPr>
      </p:pic>
    </p:spTree>
    <p:extLst>
      <p:ext uri="{BB962C8B-B14F-4D97-AF65-F5344CB8AC3E}">
        <p14:creationId xmlns:p14="http://schemas.microsoft.com/office/powerpoint/2010/main" val="3619715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POLITICS/DIPLOMATIC</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888086" y="1524000"/>
            <a:ext cx="7367827" cy="4572000"/>
          </a:xfrm>
          <a:prstGeom prst="rect">
            <a:avLst/>
          </a:prstGeom>
          <a:noFill/>
          <a:ln w="9525">
            <a:noFill/>
            <a:miter lim="800000"/>
            <a:headEnd/>
            <a:tailEnd/>
          </a:ln>
        </p:spPr>
      </p:pic>
      <p:sp>
        <p:nvSpPr>
          <p:cNvPr id="4" name="TextBox 3"/>
          <p:cNvSpPr txBox="1"/>
          <p:nvPr/>
        </p:nvSpPr>
        <p:spPr>
          <a:xfrm>
            <a:off x="3023190" y="6019800"/>
            <a:ext cx="2819400" cy="230832"/>
          </a:xfrm>
          <a:prstGeom prst="rect">
            <a:avLst/>
          </a:prstGeom>
          <a:noFill/>
        </p:spPr>
        <p:txBody>
          <a:bodyPr wrap="square" rtlCol="0">
            <a:spAutoFit/>
          </a:bodyPr>
          <a:lstStyle/>
          <a:p>
            <a:r>
              <a:rPr lang="en-US" sz="900" dirty="0"/>
              <a:t>Source: www.fas.org/sgp/crs/row/R41007</a:t>
            </a:r>
          </a:p>
        </p:txBody>
      </p:sp>
    </p:spTree>
    <p:extLst>
      <p:ext uri="{BB962C8B-B14F-4D97-AF65-F5344CB8AC3E}">
        <p14:creationId xmlns:p14="http://schemas.microsoft.com/office/powerpoint/2010/main" val="415654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Politburo Standing Committee</a:t>
            </a:r>
          </a:p>
          <a:p>
            <a:pPr lvl="1"/>
            <a:r>
              <a:rPr lang="en-US" dirty="0">
                <a:latin typeface="Times New Roman" pitchFamily="18" charset="0"/>
                <a:cs typeface="Times New Roman" pitchFamily="18" charset="0"/>
              </a:rPr>
              <a:t>7 members ranked 1-7</a:t>
            </a:r>
          </a:p>
          <a:p>
            <a:pPr lvl="2"/>
            <a:r>
              <a:rPr lang="en-US" dirty="0">
                <a:latin typeface="Times New Roman" pitchFamily="18" charset="0"/>
                <a:cs typeface="Times New Roman" pitchFamily="18" charset="0"/>
              </a:rPr>
              <a:t>Head specific groups</a:t>
            </a:r>
          </a:p>
          <a:p>
            <a:pPr lvl="2"/>
            <a:r>
              <a:rPr lang="en-US" dirty="0">
                <a:latin typeface="Times New Roman" pitchFamily="18" charset="0"/>
                <a:cs typeface="Times New Roman" pitchFamily="18" charset="0"/>
              </a:rPr>
              <a:t>To ensure party control, the top-ranked members of the PSC serve concurrently as the heads of other parts of the political system</a:t>
            </a:r>
          </a:p>
          <a:p>
            <a:pPr lvl="1"/>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57302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Politburo	</a:t>
            </a:r>
          </a:p>
          <a:p>
            <a:pPr lvl="1"/>
            <a:r>
              <a:rPr lang="en-US" dirty="0">
                <a:latin typeface="Times New Roman" pitchFamily="18" charset="0"/>
                <a:cs typeface="Times New Roman" pitchFamily="18" charset="0"/>
              </a:rPr>
              <a:t>25 members </a:t>
            </a:r>
          </a:p>
          <a:p>
            <a:pPr lvl="2"/>
            <a:r>
              <a:rPr lang="en-US" dirty="0">
                <a:latin typeface="Times New Roman" pitchFamily="18" charset="0"/>
                <a:cs typeface="Times New Roman" pitchFamily="18" charset="0"/>
              </a:rPr>
              <a:t>Includes the 7 member Politburo Standing Committee</a:t>
            </a:r>
          </a:p>
          <a:p>
            <a:pPr marL="880110" lvl="1" indent="-457200"/>
            <a:r>
              <a:rPr lang="en-US" dirty="0">
                <a:latin typeface="Times New Roman" pitchFamily="18" charset="0"/>
                <a:cs typeface="Times New Roman" pitchFamily="18" charset="0"/>
              </a:rPr>
              <a:t>2</a:t>
            </a:r>
            <a:r>
              <a:rPr lang="en-US" baseline="30000" dirty="0">
                <a:latin typeface="Times New Roman" pitchFamily="18" charset="0"/>
                <a:cs typeface="Times New Roman" pitchFamily="18" charset="0"/>
              </a:rPr>
              <a:t>nd</a:t>
            </a:r>
            <a:r>
              <a:rPr lang="en-US" dirty="0">
                <a:latin typeface="Times New Roman" pitchFamily="18" charset="0"/>
                <a:cs typeface="Times New Roman" pitchFamily="18" charset="0"/>
              </a:rPr>
              <a:t> highest policy making group</a:t>
            </a:r>
          </a:p>
          <a:p>
            <a:pPr marL="1280160" lvl="2" indent="-457200"/>
            <a:r>
              <a:rPr lang="en-US" dirty="0">
                <a:latin typeface="Times New Roman" pitchFamily="18" charset="0"/>
                <a:cs typeface="Times New Roman" pitchFamily="18" charset="0"/>
              </a:rPr>
              <a:t>The full Politburo is not involved in day-to-day decision-making</a:t>
            </a:r>
          </a:p>
          <a:p>
            <a:pPr marL="1280160" lvl="2" indent="-457200"/>
            <a:r>
              <a:rPr lang="en-US" dirty="0">
                <a:latin typeface="Times New Roman" pitchFamily="18" charset="0"/>
                <a:cs typeface="Times New Roman" pitchFamily="18" charset="0"/>
              </a:rPr>
              <a:t>Meetings are sporadic </a:t>
            </a:r>
          </a:p>
          <a:p>
            <a:pPr marL="1280160" lvl="2" indent="-457200"/>
            <a:r>
              <a:rPr lang="en-US" dirty="0">
                <a:latin typeface="Times New Roman" pitchFamily="18" charset="0"/>
                <a:cs typeface="Times New Roman" pitchFamily="18" charset="0"/>
              </a:rPr>
              <a:t>Focus on a single major policy area or  preparations for major national meetings</a:t>
            </a:r>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3902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Central Committee</a:t>
            </a:r>
          </a:p>
          <a:p>
            <a:pPr lvl="1"/>
            <a:r>
              <a:rPr lang="en-US" dirty="0">
                <a:latin typeface="Times New Roman" pitchFamily="18" charset="0"/>
                <a:cs typeface="Times New Roman" pitchFamily="18" charset="0"/>
              </a:rPr>
              <a:t>205 Full members – 171 Alternate members</a:t>
            </a:r>
          </a:p>
          <a:p>
            <a:pPr lvl="2"/>
            <a:r>
              <a:rPr lang="en-US" dirty="0">
                <a:latin typeface="Times New Roman" pitchFamily="18" charset="0"/>
                <a:cs typeface="Times New Roman" pitchFamily="18" charset="0"/>
              </a:rPr>
              <a:t>“Elect” the Politburo, Politburo Standing Committee, and Party General Secretary</a:t>
            </a:r>
          </a:p>
          <a:p>
            <a:pPr lvl="2"/>
            <a:r>
              <a:rPr lang="en-US" dirty="0">
                <a:latin typeface="Times New Roman" pitchFamily="18" charset="0"/>
                <a:cs typeface="Times New Roman" pitchFamily="18" charset="0"/>
              </a:rPr>
              <a:t>“Decide” on the composition of the Party’s Central Military Commission</a:t>
            </a:r>
          </a:p>
          <a:p>
            <a:pPr lvl="2"/>
            <a:r>
              <a:rPr lang="en-US" dirty="0">
                <a:latin typeface="Times New Roman" pitchFamily="18" charset="0"/>
                <a:cs typeface="Times New Roman" pitchFamily="18" charset="0"/>
              </a:rPr>
              <a:t>In actuality, top officials provide a list of nominees to be ratified</a:t>
            </a:r>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6616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latin typeface="Times New Roman" pitchFamily="18" charset="0"/>
                <a:cs typeface="Times New Roman" pitchFamily="18" charset="0"/>
              </a:rPr>
              <a:t>Party Congress</a:t>
            </a:r>
          </a:p>
          <a:p>
            <a:pPr lvl="1"/>
            <a:r>
              <a:rPr lang="en-US" dirty="0">
                <a:latin typeface="Times New Roman" pitchFamily="18" charset="0"/>
                <a:cs typeface="Times New Roman" pitchFamily="18" charset="0"/>
              </a:rPr>
              <a:t>2270 delegates</a:t>
            </a:r>
          </a:p>
          <a:p>
            <a:pPr lvl="1"/>
            <a:r>
              <a:rPr lang="en-US" dirty="0">
                <a:latin typeface="Times New Roman" pitchFamily="18" charset="0"/>
                <a:cs typeface="Times New Roman" pitchFamily="18" charset="0"/>
              </a:rPr>
              <a:t>Elect Central Committee members once every 5 years</a:t>
            </a:r>
          </a:p>
          <a:p>
            <a:pPr lvl="2"/>
            <a:r>
              <a:rPr lang="en-US" dirty="0">
                <a:latin typeface="Times New Roman" pitchFamily="18" charset="0"/>
                <a:cs typeface="Times New Roman" pitchFamily="18" charset="0"/>
              </a:rPr>
              <a:t>12</a:t>
            </a:r>
            <a:r>
              <a:rPr lang="en-US" baseline="30000" dirty="0">
                <a:latin typeface="Times New Roman" pitchFamily="18" charset="0"/>
                <a:cs typeface="Times New Roman" pitchFamily="18" charset="0"/>
              </a:rPr>
              <a:t>th</a:t>
            </a:r>
            <a:r>
              <a:rPr lang="en-US" dirty="0">
                <a:latin typeface="Times New Roman" pitchFamily="18" charset="0"/>
                <a:cs typeface="Times New Roman" pitchFamily="18" charset="0"/>
              </a:rPr>
              <a:t> session of the National People’s Congress – March 2013 </a:t>
            </a:r>
          </a:p>
          <a:p>
            <a:pPr lvl="1"/>
            <a:r>
              <a:rPr lang="en-US" dirty="0">
                <a:latin typeface="Times New Roman" pitchFamily="18" charset="0"/>
                <a:cs typeface="Times New Roman" pitchFamily="18" charset="0"/>
              </a:rPr>
              <a:t>Approve the Party General Secretary’s report to the Congress </a:t>
            </a:r>
          </a:p>
          <a:p>
            <a:pPr lvl="2"/>
            <a:r>
              <a:rPr lang="en-US" dirty="0">
                <a:latin typeface="Times New Roman" pitchFamily="18" charset="0"/>
                <a:cs typeface="Times New Roman" pitchFamily="18" charset="0"/>
              </a:rPr>
              <a:t>Is a statement of the party’s positions </a:t>
            </a:r>
          </a:p>
          <a:p>
            <a:pPr lvl="2"/>
            <a:r>
              <a:rPr lang="en-US" dirty="0">
                <a:latin typeface="Times New Roman" pitchFamily="18" charset="0"/>
                <a:cs typeface="Times New Roman" pitchFamily="18" charset="0"/>
              </a:rPr>
              <a:t>Outlines the Party’s agenda for the coming five years</a:t>
            </a:r>
          </a:p>
          <a:p>
            <a:pPr lvl="1"/>
            <a:r>
              <a:rPr lang="en-US" dirty="0">
                <a:latin typeface="Times New Roman" pitchFamily="18" charset="0"/>
                <a:cs typeface="Times New Roman" pitchFamily="18" charset="0"/>
              </a:rPr>
              <a:t>Required to meet at least once a year, known as a </a:t>
            </a:r>
            <a:r>
              <a:rPr lang="en-US" b="1" i="1" dirty="0">
                <a:latin typeface="Times New Roman" pitchFamily="18" charset="0"/>
                <a:cs typeface="Times New Roman" pitchFamily="18" charset="0"/>
              </a:rPr>
              <a:t>plenum</a:t>
            </a:r>
            <a:r>
              <a:rPr lang="en-US" dirty="0">
                <a:latin typeface="Times New Roman" pitchFamily="18" charset="0"/>
                <a:cs typeface="Times New Roman" pitchFamily="18" charset="0"/>
              </a:rPr>
              <a:t> </a:t>
            </a:r>
          </a:p>
          <a:p>
            <a:pPr lvl="2"/>
            <a:r>
              <a:rPr lang="en-US" dirty="0">
                <a:latin typeface="Times New Roman" pitchFamily="18" charset="0"/>
                <a:cs typeface="Times New Roman" pitchFamily="18" charset="0"/>
              </a:rPr>
              <a:t>Plenums focus on setting the direction for the country in a specific area </a:t>
            </a:r>
          </a:p>
          <a:p>
            <a:pPr lvl="2"/>
            <a:r>
              <a:rPr lang="en-US" dirty="0">
                <a:latin typeface="Times New Roman" pitchFamily="18" charset="0"/>
                <a:cs typeface="Times New Roman" pitchFamily="18" charset="0"/>
              </a:rPr>
              <a:t>Approving major personnel decisions</a:t>
            </a:r>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8423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2286000" y="1828800"/>
            <a:ext cx="4539449" cy="4495800"/>
          </a:xfrm>
          <a:prstGeom prst="rect">
            <a:avLst/>
          </a:prstGeom>
          <a:noFill/>
          <a:ln w="9525">
            <a:noFill/>
            <a:miter lim="800000"/>
            <a:headEnd/>
            <a:tailEnd/>
          </a:ln>
        </p:spPr>
      </p:pic>
      <p:sp>
        <p:nvSpPr>
          <p:cNvPr id="5" name="TextBox 4"/>
          <p:cNvSpPr txBox="1"/>
          <p:nvPr/>
        </p:nvSpPr>
        <p:spPr>
          <a:xfrm>
            <a:off x="1981200" y="1371600"/>
            <a:ext cx="5118517" cy="369332"/>
          </a:xfrm>
          <a:prstGeom prst="rect">
            <a:avLst/>
          </a:prstGeom>
          <a:noFill/>
        </p:spPr>
        <p:txBody>
          <a:bodyPr wrap="none" rtlCol="0">
            <a:spAutoFit/>
          </a:bodyPr>
          <a:lstStyle/>
          <a:p>
            <a:r>
              <a:rPr lang="en-US" dirty="0" smtClean="0">
                <a:solidFill>
                  <a:prstClr val="white"/>
                </a:solidFill>
              </a:rPr>
              <a:t>Overview of China’s Leading Political Institutions</a:t>
            </a:r>
            <a:endParaRPr lang="en-US" dirty="0">
              <a:solidFill>
                <a:prstClr val="white"/>
              </a:solidFill>
            </a:endParaRPr>
          </a:p>
        </p:txBody>
      </p:sp>
      <p:sp>
        <p:nvSpPr>
          <p:cNvPr id="6" name="TextBox 5"/>
          <p:cNvSpPr txBox="1"/>
          <p:nvPr/>
        </p:nvSpPr>
        <p:spPr>
          <a:xfrm>
            <a:off x="3130758" y="6324600"/>
            <a:ext cx="2819400" cy="230832"/>
          </a:xfrm>
          <a:prstGeom prst="rect">
            <a:avLst/>
          </a:prstGeom>
          <a:noFill/>
        </p:spPr>
        <p:txBody>
          <a:bodyPr wrap="square" rtlCol="0">
            <a:spAutoFit/>
          </a:bodyPr>
          <a:lstStyle/>
          <a:p>
            <a:r>
              <a:rPr lang="en-US" sz="900" dirty="0"/>
              <a:t>Source: www.fas.org/sgp/crs/row/R41007</a:t>
            </a:r>
          </a:p>
        </p:txBody>
      </p:sp>
    </p:spTree>
    <p:extLst>
      <p:ext uri="{BB962C8B-B14F-4D97-AF65-F5344CB8AC3E}">
        <p14:creationId xmlns:p14="http://schemas.microsoft.com/office/powerpoint/2010/main" val="417422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The State Council </a:t>
            </a:r>
          </a:p>
          <a:p>
            <a:r>
              <a:rPr lang="en-US" dirty="0">
                <a:latin typeface="Times New Roman" pitchFamily="18" charset="0"/>
                <a:cs typeface="Times New Roman" pitchFamily="18" charset="0"/>
              </a:rPr>
              <a:t>Dominated by Four Pillars of Power</a:t>
            </a:r>
          </a:p>
          <a:p>
            <a:pPr lvl="1"/>
            <a:r>
              <a:rPr lang="en-US" dirty="0">
                <a:latin typeface="Times New Roman" pitchFamily="18" charset="0"/>
                <a:cs typeface="Times New Roman" pitchFamily="18" charset="0"/>
              </a:rPr>
              <a:t>Control of 2.25 million person military</a:t>
            </a:r>
          </a:p>
          <a:p>
            <a:pPr lvl="1"/>
            <a:r>
              <a:rPr lang="en-US" dirty="0">
                <a:latin typeface="Times New Roman" pitchFamily="18" charset="0"/>
                <a:cs typeface="Times New Roman" pitchFamily="18" charset="0"/>
              </a:rPr>
              <a:t>The People’s Liberation  Army (PLA) also known as China’s military</a:t>
            </a:r>
          </a:p>
          <a:p>
            <a:pPr lvl="1"/>
            <a:r>
              <a:rPr lang="en-US" dirty="0">
                <a:latin typeface="Times New Roman" pitchFamily="18" charset="0"/>
                <a:cs typeface="Times New Roman" pitchFamily="18" charset="0"/>
              </a:rPr>
              <a:t>Control over personnel appointments  across all political institutions, military, public institutions &amp; the media</a:t>
            </a:r>
          </a:p>
          <a:p>
            <a:pPr lvl="1"/>
            <a:r>
              <a:rPr lang="en-US" dirty="0">
                <a:latin typeface="Times New Roman" pitchFamily="18" charset="0"/>
                <a:cs typeface="Times New Roman" pitchFamily="18" charset="0"/>
              </a:rPr>
              <a:t>Full control over the judiciary system</a:t>
            </a:r>
          </a:p>
          <a:p>
            <a:pPr lvl="1"/>
            <a:endParaRPr lang="en-US" dirty="0"/>
          </a:p>
        </p:txBody>
      </p:sp>
      <p:sp>
        <p:nvSpPr>
          <p:cNvPr id="3" name="Title 2"/>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7711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National People’s Congress (NPC)</a:t>
            </a:r>
          </a:p>
          <a:p>
            <a:pPr lvl="1"/>
            <a:r>
              <a:rPr lang="en-US" dirty="0">
                <a:latin typeface="Times New Roman" pitchFamily="18" charset="0"/>
                <a:cs typeface="Times New Roman" pitchFamily="18" charset="0"/>
              </a:rPr>
              <a:t>Oversees State Council, the Presidency, the Supreme People’s Court, the public prosecutors’ office &amp; the military</a:t>
            </a:r>
          </a:p>
          <a:p>
            <a:pPr lvl="1"/>
            <a:r>
              <a:rPr lang="en-US" dirty="0">
                <a:latin typeface="Times New Roman" pitchFamily="18" charset="0"/>
                <a:cs typeface="Times New Roman" pitchFamily="18" charset="0"/>
              </a:rPr>
              <a:t>Approve all budgets, agency reports and personnel appointments, and initiate and shape legislation</a:t>
            </a:r>
          </a:p>
          <a:p>
            <a:pPr lvl="1"/>
            <a:endParaRPr lang="en-US" dirty="0"/>
          </a:p>
        </p:txBody>
      </p:sp>
      <p:sp>
        <p:nvSpPr>
          <p:cNvPr id="3" name="Title 2"/>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29069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latin typeface="Times New Roman" pitchFamily="18" charset="0"/>
                <a:cs typeface="Times New Roman" pitchFamily="18" charset="0"/>
              </a:rPr>
              <a:t>Party &amp; State consult with two “sets” of institutions</a:t>
            </a:r>
          </a:p>
          <a:p>
            <a:pPr lvl="1"/>
            <a:r>
              <a:rPr lang="en-US" dirty="0" smtClean="0">
                <a:latin typeface="Times New Roman" pitchFamily="18" charset="0"/>
                <a:cs typeface="Times New Roman" pitchFamily="18" charset="0"/>
              </a:rPr>
              <a:t>People’s Political Consultative Conferences (PPCCs)</a:t>
            </a:r>
          </a:p>
          <a:p>
            <a:pPr lvl="1"/>
            <a:r>
              <a:rPr lang="en-US" dirty="0" smtClean="0">
                <a:latin typeface="Times New Roman" pitchFamily="18" charset="0"/>
                <a:cs typeface="Times New Roman" pitchFamily="18" charset="0"/>
              </a:rPr>
              <a:t>Chinese People’s Political Consultative Conference (CPPCC) National Committee</a:t>
            </a:r>
          </a:p>
          <a:p>
            <a:pPr lvl="1"/>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China’s  eight minor parties otherwise known as China’s “democratic parties” </a:t>
            </a:r>
          </a:p>
          <a:p>
            <a:pPr lvl="2"/>
            <a:r>
              <a:rPr lang="en-US" dirty="0" smtClean="0">
                <a:latin typeface="Times New Roman" pitchFamily="18" charset="0"/>
                <a:cs typeface="Times New Roman" pitchFamily="18" charset="0"/>
              </a:rPr>
              <a:t>“multi-party cooperation and political consultation led by the Communist Party of China”</a:t>
            </a:r>
          </a:p>
        </p:txBody>
      </p:sp>
      <p:sp>
        <p:nvSpPr>
          <p:cNvPr id="3" name="Title 2"/>
          <p:cNvSpPr>
            <a:spLocks noGrp="1"/>
          </p:cNvSpPr>
          <p:nvPr>
            <p:ph type="title"/>
          </p:nvPr>
        </p:nvSpPr>
        <p:spPr/>
        <p:txBody>
          <a:bodyPr/>
          <a:lstStyle/>
          <a:p>
            <a:pPr algn="ctr"/>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5023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latin typeface="Times New Roman" pitchFamily="18" charset="0"/>
                <a:cs typeface="Times New Roman" pitchFamily="18" charset="0"/>
              </a:rPr>
              <a:t>People’s Liberation Army (PLA)</a:t>
            </a:r>
          </a:p>
          <a:p>
            <a:pPr lvl="1"/>
            <a:r>
              <a:rPr lang="en-US" dirty="0">
                <a:latin typeface="Times New Roman" pitchFamily="18" charset="0"/>
                <a:cs typeface="Times New Roman" pitchFamily="18" charset="0"/>
              </a:rPr>
              <a:t>China’s military</a:t>
            </a:r>
          </a:p>
          <a:p>
            <a:pPr lvl="1"/>
            <a:r>
              <a:rPr lang="en-US" dirty="0">
                <a:latin typeface="Times New Roman" pitchFamily="18" charset="0"/>
                <a:cs typeface="Times New Roman" pitchFamily="18" charset="0"/>
              </a:rPr>
              <a:t>“armed wing of the communist party”</a:t>
            </a:r>
          </a:p>
          <a:p>
            <a:pPr lvl="1"/>
            <a:r>
              <a:rPr lang="en-US" dirty="0">
                <a:latin typeface="Times New Roman" pitchFamily="18" charset="0"/>
                <a:cs typeface="Times New Roman" pitchFamily="18" charset="0"/>
              </a:rPr>
              <a:t>“absolute leadership”</a:t>
            </a:r>
          </a:p>
          <a:p>
            <a:pPr lvl="2">
              <a:buNone/>
            </a:pP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In control of the General Political Department (GDP)</a:t>
            </a:r>
          </a:p>
          <a:p>
            <a:pPr lvl="2"/>
            <a:r>
              <a:rPr lang="en-US" dirty="0">
                <a:latin typeface="Times New Roman" pitchFamily="18" charset="0"/>
                <a:cs typeface="Times New Roman" pitchFamily="18" charset="0"/>
              </a:rPr>
              <a:t>GDP is the military aspect under PLA’s Control</a:t>
            </a:r>
          </a:p>
          <a:p>
            <a:pPr lvl="2"/>
            <a:r>
              <a:rPr lang="en-US" dirty="0">
                <a:latin typeface="Times New Roman" pitchFamily="18" charset="0"/>
                <a:cs typeface="Times New Roman" pitchFamily="18" charset="0"/>
              </a:rPr>
              <a:t>Responsible for political training and military personnel issues</a:t>
            </a:r>
          </a:p>
          <a:p>
            <a:pPr lvl="2"/>
            <a:r>
              <a:rPr lang="en-US" dirty="0">
                <a:latin typeface="Times New Roman" pitchFamily="18" charset="0"/>
                <a:cs typeface="Times New Roman" pitchFamily="18" charset="0"/>
              </a:rPr>
              <a:t>Leaders within GDP work closely with military commanders</a:t>
            </a:r>
          </a:p>
          <a:p>
            <a:pPr lvl="2"/>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pPr algn="ctr"/>
            <a:r>
              <a:rPr lang="en-US" dirty="0" smtClean="0">
                <a:latin typeface="Times New Roman" pitchFamily="18" charset="0"/>
                <a:cs typeface="Times New Roman" pitchFamily="18" charset="0"/>
              </a:rPr>
              <a:t>POLITICS/DIPLOMATIC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1939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am Name.png"/>
          <p:cNvPicPr>
            <a:picLocks noGrp="1" noChangeAspect="1"/>
          </p:cNvPicPr>
          <p:nvPr>
            <p:ph idx="1"/>
          </p:nvPr>
        </p:nvPicPr>
        <p:blipFill>
          <a:blip r:embed="rId3"/>
          <a:stretch>
            <a:fillRect/>
          </a:stretch>
        </p:blipFill>
        <p:spPr>
          <a:xfrm>
            <a:off x="1066800" y="41483"/>
            <a:ext cx="7296431" cy="4108554"/>
          </a:xfrm>
        </p:spPr>
      </p:pic>
      <p:sp>
        <p:nvSpPr>
          <p:cNvPr id="7" name="TextBox 6"/>
          <p:cNvSpPr txBox="1"/>
          <p:nvPr/>
        </p:nvSpPr>
        <p:spPr>
          <a:xfrm>
            <a:off x="1892516" y="1143000"/>
            <a:ext cx="5603081" cy="3293979"/>
          </a:xfrm>
          <a:prstGeom prst="rect">
            <a:avLst/>
          </a:prstGeom>
        </p:spPr>
        <p:txBody>
          <a:bodyPr rtlCol="0">
            <a:spAutoFit/>
          </a:bodyPr>
          <a:lstStyle/>
          <a:p>
            <a:pPr algn="ctr"/>
            <a:r>
              <a:rPr lang="en-US" sz="2992" b="1" dirty="0" smtClean="0">
                <a:latin typeface="Times New Roman"/>
                <a:cs typeface="Times New Roman"/>
              </a:rPr>
              <a:t>Co-Leadership</a:t>
            </a:r>
          </a:p>
          <a:p>
            <a:pPr algn="ctr"/>
            <a:r>
              <a:rPr lang="en-US" sz="2244" dirty="0" smtClean="0">
                <a:latin typeface="Times New Roman"/>
                <a:cs typeface="Times New Roman"/>
              </a:rPr>
              <a:t>Graig </a:t>
            </a:r>
            <a:r>
              <a:rPr lang="en-US" sz="2244" dirty="0">
                <a:latin typeface="Times New Roman"/>
                <a:cs typeface="Times New Roman"/>
              </a:rPr>
              <a:t>Lundy                           Joseph </a:t>
            </a:r>
            <a:r>
              <a:rPr lang="en-US" sz="2244" dirty="0" smtClean="0">
                <a:latin typeface="Times New Roman"/>
                <a:cs typeface="Times New Roman"/>
              </a:rPr>
              <a:t>Davis</a:t>
            </a:r>
          </a:p>
          <a:p>
            <a:pPr algn="ctr"/>
            <a:r>
              <a:rPr lang="en-US" sz="2244" b="1" dirty="0" smtClean="0">
                <a:latin typeface="Times New Roman"/>
                <a:cs typeface="Times New Roman"/>
              </a:rPr>
              <a:t>Political/Military</a:t>
            </a:r>
            <a:r>
              <a:rPr lang="en-US" sz="2244" dirty="0" smtClean="0">
                <a:latin typeface="Times New Roman"/>
                <a:cs typeface="Times New Roman"/>
              </a:rPr>
              <a:t>                </a:t>
            </a:r>
            <a:r>
              <a:rPr lang="en-US" sz="2244" b="1" dirty="0" smtClean="0">
                <a:latin typeface="Times New Roman"/>
                <a:cs typeface="Times New Roman"/>
              </a:rPr>
              <a:t>Economic/Cyber</a:t>
            </a:r>
          </a:p>
          <a:p>
            <a:pPr algn="ctr"/>
            <a:endParaRPr lang="en-US" sz="2244" b="1" dirty="0">
              <a:latin typeface="Times New Roman"/>
              <a:cs typeface="Times New Roman"/>
            </a:endParaRPr>
          </a:p>
          <a:p>
            <a:pPr algn="ctr"/>
            <a:r>
              <a:rPr lang="en-US" sz="2992" b="1" dirty="0">
                <a:latin typeface="Times New Roman"/>
                <a:cs typeface="Times New Roman"/>
              </a:rPr>
              <a:t>Executive </a:t>
            </a:r>
            <a:r>
              <a:rPr lang="en-US" sz="2992" b="1" dirty="0" smtClean="0">
                <a:latin typeface="Times New Roman"/>
                <a:cs typeface="Times New Roman"/>
              </a:rPr>
              <a:t>Officers</a:t>
            </a:r>
          </a:p>
          <a:p>
            <a:pPr algn="ctr"/>
            <a:endParaRPr lang="en-US" dirty="0">
              <a:cs typeface="Calibri"/>
            </a:endParaRPr>
          </a:p>
          <a:p>
            <a:pPr algn="ctr"/>
            <a:r>
              <a:rPr lang="en-US" sz="2244" dirty="0">
                <a:latin typeface="Times New Roman"/>
                <a:cs typeface="Times New Roman"/>
              </a:rPr>
              <a:t>Brett </a:t>
            </a:r>
            <a:r>
              <a:rPr lang="en-US" sz="2244" dirty="0" smtClean="0">
                <a:latin typeface="Times New Roman"/>
                <a:cs typeface="Times New Roman"/>
              </a:rPr>
              <a:t>Heidenreich </a:t>
            </a:r>
            <a:r>
              <a:rPr lang="en-US" sz="2244" dirty="0">
                <a:latin typeface="Times New Roman"/>
                <a:cs typeface="Times New Roman"/>
              </a:rPr>
              <a:t>                   Joey Quinn</a:t>
            </a:r>
          </a:p>
          <a:p>
            <a:pPr algn="ctr"/>
            <a:r>
              <a:rPr lang="en-US" sz="2244" b="1" dirty="0">
                <a:latin typeface="Times New Roman"/>
                <a:cs typeface="Times New Roman"/>
              </a:rPr>
              <a:t>Military</a:t>
            </a:r>
            <a:r>
              <a:rPr lang="en-US" sz="2244" dirty="0">
                <a:latin typeface="Times New Roman"/>
                <a:cs typeface="Times New Roman"/>
              </a:rPr>
              <a:t>    </a:t>
            </a:r>
            <a:r>
              <a:rPr lang="en-US" sz="2244" dirty="0" smtClean="0">
                <a:latin typeface="Times New Roman"/>
                <a:cs typeface="Times New Roman"/>
              </a:rPr>
              <a:t>       </a:t>
            </a:r>
            <a:r>
              <a:rPr lang="en-US" sz="2244" dirty="0">
                <a:latin typeface="Times New Roman"/>
                <a:cs typeface="Times New Roman"/>
              </a:rPr>
              <a:t>              </a:t>
            </a:r>
            <a:r>
              <a:rPr lang="en-US" sz="2244" dirty="0" smtClean="0">
                <a:latin typeface="Times New Roman"/>
                <a:cs typeface="Times New Roman"/>
              </a:rPr>
              <a:t> </a:t>
            </a:r>
            <a:r>
              <a:rPr lang="en-US" sz="2244" dirty="0">
                <a:latin typeface="Times New Roman"/>
                <a:cs typeface="Times New Roman"/>
              </a:rPr>
              <a:t>             </a:t>
            </a:r>
            <a:r>
              <a:rPr lang="en-US" sz="2244" b="1" dirty="0">
                <a:latin typeface="Times New Roman"/>
                <a:cs typeface="Times New Roman"/>
              </a:rPr>
              <a:t>Cyber</a:t>
            </a:r>
          </a:p>
          <a:p>
            <a:pPr algn="ctr"/>
            <a:endParaRPr lang="en-US" dirty="0">
              <a:cs typeface="Calibri"/>
            </a:endParaRPr>
          </a:p>
        </p:txBody>
      </p:sp>
      <p:sp>
        <p:nvSpPr>
          <p:cNvPr id="4" name="Content Placeholder 2"/>
          <p:cNvSpPr txBox="1">
            <a:spLocks/>
          </p:cNvSpPr>
          <p:nvPr/>
        </p:nvSpPr>
        <p:spPr>
          <a:xfrm>
            <a:off x="1112655" y="3962400"/>
            <a:ext cx="7162799" cy="23483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800" b="1" dirty="0" smtClean="0">
                <a:latin typeface="Times New Roman"/>
                <a:cs typeface="Times New Roman"/>
              </a:rPr>
              <a:t>Team Members</a:t>
            </a:r>
          </a:p>
          <a:p>
            <a:pPr marL="0" indent="0" algn="ctr">
              <a:buFont typeface="Arial" pitchFamily="34" charset="0"/>
              <a:buNone/>
            </a:pPr>
            <a:r>
              <a:rPr lang="en-US" sz="1800" b="1" dirty="0" smtClean="0">
                <a:latin typeface="Times New Roman"/>
                <a:cs typeface="Times New Roman"/>
              </a:rPr>
              <a:t>Politics                                                                                             Economy</a:t>
            </a:r>
          </a:p>
          <a:p>
            <a:pPr marL="0" indent="0" algn="ctr">
              <a:buFont typeface="Arial" pitchFamily="34" charset="0"/>
              <a:buNone/>
            </a:pPr>
            <a:r>
              <a:rPr lang="en-US" sz="2200" dirty="0" smtClean="0">
                <a:latin typeface="Times New Roman"/>
                <a:cs typeface="Times New Roman"/>
              </a:rPr>
              <a:t>Kelly Boek                                                            Steve Martin</a:t>
            </a:r>
          </a:p>
          <a:p>
            <a:pPr marL="0" indent="0" algn="ctr">
              <a:buFont typeface="Arial" pitchFamily="34" charset="0"/>
              <a:buNone/>
            </a:pPr>
            <a:endParaRPr lang="en-US" sz="1800" b="1" dirty="0" smtClean="0">
              <a:latin typeface="Times New Roman"/>
              <a:cs typeface="Times New Roman"/>
            </a:endParaRPr>
          </a:p>
          <a:p>
            <a:pPr marL="0" indent="0" algn="ctr">
              <a:buFont typeface="Arial" pitchFamily="34" charset="0"/>
              <a:buNone/>
            </a:pPr>
            <a:r>
              <a:rPr lang="en-US" sz="1800" b="1" dirty="0" smtClean="0">
                <a:latin typeface="Times New Roman"/>
                <a:cs typeface="Times New Roman"/>
              </a:rPr>
              <a:t>Military                                     Cyber</a:t>
            </a:r>
          </a:p>
          <a:p>
            <a:pPr marL="0" indent="0" algn="ctr">
              <a:buFont typeface="Arial" pitchFamily="34" charset="0"/>
              <a:buNone/>
            </a:pPr>
            <a:r>
              <a:rPr lang="en-US" sz="2200" dirty="0" smtClean="0">
                <a:latin typeface="Times New Roman"/>
                <a:cs typeface="Times New Roman"/>
              </a:rPr>
              <a:t>Alex Nobles                         Trevor Nowalk</a:t>
            </a:r>
          </a:p>
        </p:txBody>
      </p:sp>
      <p:cxnSp>
        <p:nvCxnSpPr>
          <p:cNvPr id="15" name="Straight Connector 14"/>
          <p:cNvCxnSpPr/>
          <p:nvPr/>
        </p:nvCxnSpPr>
        <p:spPr>
          <a:xfrm>
            <a:off x="3429000" y="1676400"/>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93855" y="2667000"/>
            <a:ext cx="32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29000" y="1143000"/>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29000" y="11430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19800" y="11430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93855" y="3200400"/>
            <a:ext cx="32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093855" y="26670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94255" y="26670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886200" y="39624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86200" y="43434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86200" y="39624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562600" y="39624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77000" y="2362200"/>
            <a:ext cx="1345019" cy="1905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477000" y="2362200"/>
            <a:ext cx="0" cy="990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172200" y="4152900"/>
            <a:ext cx="304800" cy="11811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906232" y="2362200"/>
            <a:ext cx="0" cy="990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600200" y="2362200"/>
            <a:ext cx="1306032" cy="1905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06232" y="4152900"/>
            <a:ext cx="294168" cy="11811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3962400" y="1676400"/>
            <a:ext cx="731654" cy="304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24400" y="1676400"/>
            <a:ext cx="838200" cy="304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5-Point Star 93"/>
          <p:cNvSpPr/>
          <p:nvPr/>
        </p:nvSpPr>
        <p:spPr>
          <a:xfrm>
            <a:off x="6402572" y="32766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5-Point Star 94"/>
          <p:cNvSpPr/>
          <p:nvPr/>
        </p:nvSpPr>
        <p:spPr>
          <a:xfrm>
            <a:off x="2830032" y="32766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5-Point Star 95"/>
          <p:cNvSpPr/>
          <p:nvPr/>
        </p:nvSpPr>
        <p:spPr>
          <a:xfrm>
            <a:off x="2830032" y="2310809"/>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5-Point Star 96"/>
          <p:cNvSpPr/>
          <p:nvPr/>
        </p:nvSpPr>
        <p:spPr>
          <a:xfrm>
            <a:off x="6400800" y="2310809"/>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5-Point Star 97"/>
          <p:cNvSpPr/>
          <p:nvPr/>
        </p:nvSpPr>
        <p:spPr>
          <a:xfrm>
            <a:off x="5486400" y="19050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Point Star 98"/>
          <p:cNvSpPr/>
          <p:nvPr/>
        </p:nvSpPr>
        <p:spPr>
          <a:xfrm>
            <a:off x="3886200" y="19050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p:cNvSpPr/>
          <p:nvPr/>
        </p:nvSpPr>
        <p:spPr>
          <a:xfrm>
            <a:off x="6096000" y="52578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3131069" y="52578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p:cNvSpPr/>
          <p:nvPr/>
        </p:nvSpPr>
        <p:spPr>
          <a:xfrm>
            <a:off x="6400800" y="4105939"/>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p:cNvSpPr/>
          <p:nvPr/>
        </p:nvSpPr>
        <p:spPr>
          <a:xfrm>
            <a:off x="2830032" y="4076700"/>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5-Point Star 103"/>
          <p:cNvSpPr/>
          <p:nvPr/>
        </p:nvSpPr>
        <p:spPr>
          <a:xfrm>
            <a:off x="7745819" y="4263656"/>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5-Point Star 104"/>
          <p:cNvSpPr/>
          <p:nvPr/>
        </p:nvSpPr>
        <p:spPr>
          <a:xfrm>
            <a:off x="1541721" y="4263656"/>
            <a:ext cx="152400" cy="1524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64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National People’s Congress (NPC) </a:t>
            </a:r>
          </a:p>
          <a:p>
            <a:r>
              <a:rPr lang="en-US" dirty="0" smtClean="0">
                <a:latin typeface="Times New Roman" pitchFamily="18" charset="0"/>
                <a:cs typeface="Times New Roman" pitchFamily="18" charset="0"/>
              </a:rPr>
              <a:t>Controlled by Communist Party</a:t>
            </a:r>
          </a:p>
          <a:p>
            <a:r>
              <a:rPr lang="en-US" dirty="0" smtClean="0">
                <a:latin typeface="Times New Roman" pitchFamily="18" charset="0"/>
                <a:cs typeface="Times New Roman" pitchFamily="18" charset="0"/>
              </a:rPr>
              <a:t>Initiates and shapes legislation</a:t>
            </a:r>
          </a:p>
          <a:p>
            <a:r>
              <a:rPr lang="en-US" dirty="0" smtClean="0">
                <a:latin typeface="Times New Roman" pitchFamily="18" charset="0"/>
                <a:cs typeface="Times New Roman" pitchFamily="18" charset="0"/>
              </a:rPr>
              <a:t>Oversees</a:t>
            </a:r>
          </a:p>
          <a:p>
            <a:pPr lvl="1"/>
            <a:r>
              <a:rPr lang="en-US" dirty="0" smtClean="0">
                <a:latin typeface="Times New Roman" pitchFamily="18" charset="0"/>
                <a:cs typeface="Times New Roman" pitchFamily="18" charset="0"/>
              </a:rPr>
              <a:t>State Council</a:t>
            </a:r>
          </a:p>
          <a:p>
            <a:pPr lvl="1"/>
            <a:r>
              <a:rPr lang="en-US" dirty="0" smtClean="0">
                <a:latin typeface="Times New Roman" pitchFamily="18" charset="0"/>
                <a:cs typeface="Times New Roman" pitchFamily="18" charset="0"/>
              </a:rPr>
              <a:t>The Presidency</a:t>
            </a:r>
          </a:p>
          <a:p>
            <a:pPr lvl="1"/>
            <a:r>
              <a:rPr lang="en-US" dirty="0" smtClean="0">
                <a:latin typeface="Times New Roman" pitchFamily="18" charset="0"/>
                <a:cs typeface="Times New Roman" pitchFamily="18" charset="0"/>
              </a:rPr>
              <a:t>The Supreme People’s Court</a:t>
            </a:r>
          </a:p>
          <a:p>
            <a:pPr lvl="1"/>
            <a:r>
              <a:rPr lang="en-US" dirty="0" smtClean="0">
                <a:latin typeface="Times New Roman" pitchFamily="18" charset="0"/>
                <a:cs typeface="Times New Roman" pitchFamily="18" charset="0"/>
              </a:rPr>
              <a:t>The Public Prosecutor’s Office</a:t>
            </a:r>
          </a:p>
          <a:p>
            <a:pPr lvl="1"/>
            <a:r>
              <a:rPr lang="en-US" dirty="0" smtClean="0">
                <a:latin typeface="Times New Roman" pitchFamily="18" charset="0"/>
                <a:cs typeface="Times New Roman" pitchFamily="18" charset="0"/>
              </a:rPr>
              <a:t>The Military</a:t>
            </a:r>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88016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Times New Roman" pitchFamily="18" charset="0"/>
                <a:cs typeface="Times New Roman" pitchFamily="18" charset="0"/>
              </a:rPr>
              <a:t>The Military(PLA) as an armed wing of the Communist Party</a:t>
            </a:r>
          </a:p>
          <a:p>
            <a:pPr lvl="1"/>
            <a:r>
              <a:rPr lang="en-US" dirty="0" smtClean="0">
                <a:latin typeface="Times New Roman" pitchFamily="18" charset="0"/>
                <a:cs typeface="Times New Roman" pitchFamily="18" charset="0"/>
              </a:rPr>
              <a:t>5 Core Values</a:t>
            </a:r>
          </a:p>
          <a:p>
            <a:pPr lvl="2"/>
            <a:r>
              <a:rPr lang="en-US" dirty="0" smtClean="0">
                <a:latin typeface="Times New Roman" pitchFamily="18" charset="0"/>
                <a:cs typeface="Times New Roman" pitchFamily="18" charset="0"/>
              </a:rPr>
              <a:t>Loyalty to the party</a:t>
            </a:r>
          </a:p>
          <a:p>
            <a:pPr lvl="2"/>
            <a:r>
              <a:rPr lang="en-US" dirty="0" smtClean="0">
                <a:latin typeface="Times New Roman" pitchFamily="18" charset="0"/>
                <a:cs typeface="Times New Roman" pitchFamily="18" charset="0"/>
              </a:rPr>
              <a:t>Ardent love for the people</a:t>
            </a:r>
          </a:p>
          <a:p>
            <a:pPr lvl="2"/>
            <a:r>
              <a:rPr lang="en-US" dirty="0" smtClean="0">
                <a:latin typeface="Times New Roman" pitchFamily="18" charset="0"/>
                <a:cs typeface="Times New Roman" pitchFamily="18" charset="0"/>
              </a:rPr>
              <a:t>Service to the Country</a:t>
            </a:r>
          </a:p>
          <a:p>
            <a:pPr lvl="2"/>
            <a:r>
              <a:rPr lang="en-US" dirty="0" smtClean="0">
                <a:latin typeface="Times New Roman" pitchFamily="18" charset="0"/>
                <a:cs typeface="Times New Roman" pitchFamily="18" charset="0"/>
              </a:rPr>
              <a:t>Obeying the Party’s command</a:t>
            </a:r>
          </a:p>
          <a:p>
            <a:pPr lvl="2"/>
            <a:r>
              <a:rPr lang="en-US" dirty="0" smtClean="0">
                <a:latin typeface="Times New Roman" pitchFamily="18" charset="0"/>
                <a:cs typeface="Times New Roman" pitchFamily="18" charset="0"/>
              </a:rPr>
              <a:t>Ability to engage in combat and win battles</a:t>
            </a:r>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4590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latin typeface="Times New Roman" pitchFamily="18" charset="0"/>
                <a:cs typeface="Times New Roman" pitchFamily="18" charset="0"/>
              </a:rPr>
              <a:t>Chinese People’s Political Consultative Conference (CPPCC) National Committee</a:t>
            </a:r>
          </a:p>
          <a:p>
            <a:pPr lvl="1"/>
            <a:r>
              <a:rPr lang="en-US" sz="3200" dirty="0">
                <a:latin typeface="Times New Roman" pitchFamily="18" charset="0"/>
                <a:cs typeface="Times New Roman" pitchFamily="18" charset="0"/>
              </a:rPr>
              <a:t>On Paper</a:t>
            </a:r>
          </a:p>
          <a:p>
            <a:pPr lvl="2"/>
            <a:r>
              <a:rPr lang="en-US" dirty="0">
                <a:latin typeface="Times New Roman" pitchFamily="18" charset="0"/>
                <a:cs typeface="Times New Roman" pitchFamily="18" charset="0"/>
              </a:rPr>
              <a:t>Involved in </a:t>
            </a:r>
            <a:r>
              <a:rPr lang="en-US" i="1" dirty="0">
                <a:latin typeface="Times New Roman" pitchFamily="18" charset="0"/>
                <a:cs typeface="Times New Roman" pitchFamily="18" charset="0"/>
              </a:rPr>
              <a:t>Political consultation</a:t>
            </a:r>
            <a:r>
              <a:rPr lang="en-US" dirty="0">
                <a:latin typeface="Times New Roman" pitchFamily="18" charset="0"/>
                <a:cs typeface="Times New Roman" pitchFamily="18" charset="0"/>
              </a:rPr>
              <a:t> with Communist Party</a:t>
            </a:r>
          </a:p>
          <a:p>
            <a:pPr lvl="2"/>
            <a:r>
              <a:rPr lang="en-US" dirty="0">
                <a:latin typeface="Times New Roman" pitchFamily="18" charset="0"/>
                <a:cs typeface="Times New Roman" pitchFamily="18" charset="0"/>
              </a:rPr>
              <a:t>Performs </a:t>
            </a:r>
            <a:r>
              <a:rPr lang="en-US" i="1" dirty="0">
                <a:latin typeface="Times New Roman" pitchFamily="18" charset="0"/>
                <a:cs typeface="Times New Roman" pitchFamily="18" charset="0"/>
              </a:rPr>
              <a:t>Democratic Supervision</a:t>
            </a:r>
            <a:endParaRPr lang="en-US" dirty="0">
              <a:latin typeface="Times New Roman" pitchFamily="18" charset="0"/>
              <a:cs typeface="Times New Roman" pitchFamily="18" charset="0"/>
            </a:endParaRPr>
          </a:p>
          <a:p>
            <a:pPr lvl="2"/>
            <a:r>
              <a:rPr lang="en-US" dirty="0">
                <a:latin typeface="Times New Roman" pitchFamily="18" charset="0"/>
                <a:cs typeface="Times New Roman" pitchFamily="18" charset="0"/>
              </a:rPr>
              <a:t>"Participate in the deliberation and administration of state affairs"</a:t>
            </a:r>
          </a:p>
          <a:p>
            <a:pPr lvl="2"/>
            <a:r>
              <a:rPr lang="en-US" dirty="0">
                <a:latin typeface="Times New Roman" pitchFamily="18" charset="0"/>
                <a:cs typeface="Times New Roman" pitchFamily="18" charset="0"/>
              </a:rPr>
              <a:t>Referred to by the Communist Party as </a:t>
            </a:r>
            <a:r>
              <a:rPr lang="en-US" i="1" dirty="0">
                <a:latin typeface="Times New Roman" pitchFamily="18" charset="0"/>
                <a:cs typeface="Times New Roman" pitchFamily="18" charset="0"/>
              </a:rPr>
              <a:t>Political Advisors</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Even though CPPCC has a high role in the political system, in the end, the Communist Party has the final say</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65688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latin typeface="Times New Roman" pitchFamily="18" charset="0"/>
                <a:cs typeface="Times New Roman" pitchFamily="18" charset="0"/>
              </a:rPr>
              <a:t>Other Political Influences</a:t>
            </a:r>
          </a:p>
          <a:p>
            <a:pPr lvl="1"/>
            <a:r>
              <a:rPr lang="en-US" dirty="0">
                <a:latin typeface="Times New Roman" pitchFamily="18" charset="0"/>
                <a:cs typeface="Times New Roman" pitchFamily="18" charset="0"/>
              </a:rPr>
              <a:t>Traditional media, new media and a wired citizenry</a:t>
            </a:r>
          </a:p>
          <a:p>
            <a:pPr lvl="2"/>
            <a:r>
              <a:rPr lang="en-US" dirty="0">
                <a:latin typeface="Times New Roman" pitchFamily="18" charset="0"/>
                <a:cs typeface="Times New Roman" pitchFamily="18" charset="0"/>
              </a:rPr>
              <a:t>Historically controlled by government</a:t>
            </a:r>
          </a:p>
          <a:p>
            <a:pPr lvl="2"/>
            <a:r>
              <a:rPr lang="en-US" dirty="0" err="1">
                <a:latin typeface="Times New Roman" pitchFamily="18" charset="0"/>
                <a:cs typeface="Times New Roman" pitchFamily="18" charset="0"/>
              </a:rPr>
              <a:t>Weibo</a:t>
            </a:r>
            <a:r>
              <a:rPr lang="en-US" dirty="0">
                <a:latin typeface="Times New Roman" pitchFamily="18" charset="0"/>
                <a:cs typeface="Times New Roman" pitchFamily="18" charset="0"/>
              </a:rPr>
              <a:t> – new unfiltered voice of the people</a:t>
            </a:r>
          </a:p>
          <a:p>
            <a:pPr lvl="1"/>
            <a:r>
              <a:rPr lang="en-US" dirty="0">
                <a:latin typeface="Times New Roman" pitchFamily="18" charset="0"/>
                <a:cs typeface="Times New Roman" pitchFamily="18" charset="0"/>
              </a:rPr>
              <a:t>Big Business</a:t>
            </a:r>
          </a:p>
          <a:p>
            <a:pPr lvl="2"/>
            <a:r>
              <a:rPr lang="en-US" dirty="0">
                <a:latin typeface="Times New Roman" pitchFamily="18" charset="0"/>
                <a:cs typeface="Times New Roman" pitchFamily="18" charset="0"/>
              </a:rPr>
              <a:t>State owned enterprise leaders are assigned by the Party Organization</a:t>
            </a:r>
          </a:p>
          <a:p>
            <a:pPr lvl="1"/>
            <a:r>
              <a:rPr lang="en-US" dirty="0">
                <a:latin typeface="Times New Roman" pitchFamily="18" charset="0"/>
                <a:cs typeface="Times New Roman" pitchFamily="18" charset="0"/>
              </a:rPr>
              <a:t>Official and quasi-official research institutes</a:t>
            </a:r>
          </a:p>
          <a:p>
            <a:pPr lvl="2"/>
            <a:r>
              <a:rPr lang="en-US" dirty="0">
                <a:latin typeface="Times New Roman" pitchFamily="18" charset="0"/>
                <a:cs typeface="Times New Roman" pitchFamily="18" charset="0"/>
              </a:rPr>
              <a:t>Think Tanks</a:t>
            </a:r>
          </a:p>
          <a:p>
            <a:pPr lvl="1"/>
            <a:r>
              <a:rPr lang="en-US" dirty="0">
                <a:latin typeface="Times New Roman" pitchFamily="18" charset="0"/>
                <a:cs typeface="Times New Roman" pitchFamily="18" charset="0"/>
              </a:rPr>
              <a:t>University academics</a:t>
            </a:r>
          </a:p>
          <a:p>
            <a:pPr lvl="2"/>
            <a:r>
              <a:rPr lang="en-US" sz="2000" dirty="0">
                <a:latin typeface="Times New Roman" pitchFamily="18" charset="0"/>
                <a:cs typeface="Times New Roman" pitchFamily="18" charset="0"/>
              </a:rPr>
              <a:t>Over four dozen Chinese universities are under the management of the military or central government ministries other than the Ministry of Education</a:t>
            </a:r>
          </a:p>
          <a:p>
            <a:pPr lvl="2"/>
            <a:r>
              <a:rPr lang="en-US" sz="2000" dirty="0">
                <a:latin typeface="Times New Roman" pitchFamily="18" charset="0"/>
                <a:cs typeface="Times New Roman" pitchFamily="18" charset="0"/>
              </a:rPr>
              <a:t>Tied to the Communist Party</a:t>
            </a:r>
          </a:p>
        </p:txBody>
      </p:sp>
      <p:sp>
        <p:nvSpPr>
          <p:cNvPr id="3" name="Title 2"/>
          <p:cNvSpPr>
            <a:spLocks noGrp="1"/>
          </p:cNvSpPr>
          <p:nvPr>
            <p:ph type="title"/>
          </p:nvPr>
        </p:nvSpPr>
        <p:spPr/>
        <p:txBody>
          <a:bodyPr/>
          <a:lstStyle/>
          <a:p>
            <a:r>
              <a:rPr lang="en-US" dirty="0" smtClean="0">
                <a:latin typeface="Times New Roman" pitchFamily="18" charset="0"/>
                <a:cs typeface="Times New Roman" pitchFamily="18" charset="0"/>
              </a:rPr>
              <a:t>POLITICAL/DIPLOMATIC</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74715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Times New Roman" pitchFamily="18" charset="0"/>
                <a:cs typeface="Times New Roman" pitchFamily="18" charset="0"/>
              </a:rPr>
              <a:t>Other Political Influences (cont)</a:t>
            </a:r>
          </a:p>
          <a:p>
            <a:pPr lvl="1"/>
            <a:r>
              <a:rPr lang="en-US" dirty="0">
                <a:latin typeface="Times New Roman" pitchFamily="18" charset="0"/>
                <a:cs typeface="Times New Roman" pitchFamily="18" charset="0"/>
              </a:rPr>
              <a:t>Officially Sponsored Associations and Societies</a:t>
            </a:r>
          </a:p>
          <a:p>
            <a:pPr lvl="2"/>
            <a:r>
              <a:rPr lang="en-US" dirty="0">
                <a:latin typeface="Times New Roman" pitchFamily="18" charset="0"/>
                <a:cs typeface="Times New Roman" pitchFamily="18" charset="0"/>
              </a:rPr>
              <a:t>Often the Landing area for Age Restricted Party Leaders</a:t>
            </a:r>
          </a:p>
          <a:p>
            <a:pPr lvl="1"/>
            <a:r>
              <a:rPr lang="en-US" dirty="0">
                <a:latin typeface="Times New Roman" pitchFamily="18" charset="0"/>
                <a:cs typeface="Times New Roman" pitchFamily="18" charset="0"/>
              </a:rPr>
              <a:t>Grassroots NGO’s</a:t>
            </a:r>
          </a:p>
          <a:p>
            <a:pPr lvl="2"/>
            <a:r>
              <a:rPr lang="en-US" dirty="0">
                <a:latin typeface="Times New Roman" pitchFamily="18" charset="0"/>
                <a:cs typeface="Times New Roman" pitchFamily="18" charset="0"/>
              </a:rPr>
              <a:t>Not mainly affiliated with the government party</a:t>
            </a:r>
          </a:p>
          <a:p>
            <a:pPr lvl="2"/>
            <a:r>
              <a:rPr lang="en-US" dirty="0">
                <a:latin typeface="Times New Roman" pitchFamily="18" charset="0"/>
                <a:cs typeface="Times New Roman" pitchFamily="18" charset="0"/>
              </a:rPr>
              <a:t>Raise public awareness of issues</a:t>
            </a:r>
          </a:p>
          <a:p>
            <a:pPr lvl="2"/>
            <a:r>
              <a:rPr lang="en-US" dirty="0">
                <a:latin typeface="Times New Roman" pitchFamily="18" charset="0"/>
                <a:cs typeface="Times New Roman" pitchFamily="18" charset="0"/>
              </a:rPr>
              <a:t>Often harassed by formal groups</a:t>
            </a:r>
          </a:p>
        </p:txBody>
      </p:sp>
      <p:sp>
        <p:nvSpPr>
          <p:cNvPr id="3" name="Title 2"/>
          <p:cNvSpPr>
            <a:spLocks noGrp="1"/>
          </p:cNvSpPr>
          <p:nvPr>
            <p:ph type="title"/>
          </p:nvPr>
        </p:nvSpPr>
        <p:spPr/>
        <p:txBody>
          <a:bodyPr/>
          <a:lstStyle/>
          <a:p>
            <a:r>
              <a:rPr lang="en-US" dirty="0">
                <a:latin typeface="Times New Roman" pitchFamily="18" charset="0"/>
                <a:cs typeface="Times New Roman" pitchFamily="18" charset="0"/>
              </a:rPr>
              <a:t>POLITICAL/DIPLOMATIC</a:t>
            </a:r>
          </a:p>
        </p:txBody>
      </p:sp>
    </p:spTree>
    <p:extLst>
      <p:ext uri="{BB962C8B-B14F-4D97-AF65-F5344CB8AC3E}">
        <p14:creationId xmlns:p14="http://schemas.microsoft.com/office/powerpoint/2010/main" val="376033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Calibri"/>
              </a:rPr>
              <a:t>POLITICAL/DIPLOMATIC</a:t>
            </a:r>
            <a:endParaRPr lang="en-US"/>
          </a:p>
        </p:txBody>
      </p:sp>
      <p:sp>
        <p:nvSpPr>
          <p:cNvPr id="3" name="Content Placeholder 2"/>
          <p:cNvSpPr>
            <a:spLocks noGrp="1"/>
          </p:cNvSpPr>
          <p:nvPr>
            <p:ph idx="1"/>
          </p:nvPr>
        </p:nvSpPr>
        <p:spPr/>
        <p:txBody>
          <a:bodyPr/>
          <a:lstStyle/>
          <a:p>
            <a:r>
              <a:rPr lang="en-US" sz="2400">
                <a:latin typeface="Calibri"/>
                <a:cs typeface="Calibri"/>
              </a:rPr>
              <a:t>Key Judgements</a:t>
            </a:r>
            <a:endParaRPr lang="en-US">
              <a:latin typeface="Calibri"/>
              <a:cs typeface="Calibri"/>
            </a:endParaRPr>
          </a:p>
          <a:p>
            <a:pPr lvl="1"/>
            <a:r>
              <a:rPr lang="en-US" sz="2600">
                <a:latin typeface="Constantia"/>
              </a:rPr>
              <a:t>The CCP has Far Reaching influence throughout the country</a:t>
            </a:r>
          </a:p>
          <a:p>
            <a:pPr lvl="2"/>
            <a:r>
              <a:rPr lang="en-US" sz="2200">
                <a:solidFill>
                  <a:schemeClr val="tx2"/>
                </a:solidFill>
                <a:latin typeface="Constantia"/>
              </a:rPr>
              <a:t>No opposing views are allowed to be fostered</a:t>
            </a:r>
          </a:p>
          <a:p>
            <a:pPr lvl="2"/>
            <a:r>
              <a:rPr lang="en-US" sz="2200">
                <a:solidFill>
                  <a:schemeClr val="tx2"/>
                </a:solidFill>
                <a:latin typeface="Constantia"/>
              </a:rPr>
              <a:t>Control over Universities, Businesses and Media</a:t>
            </a:r>
          </a:p>
          <a:p>
            <a:pPr lvl="2"/>
            <a:r>
              <a:rPr lang="en-US" sz="2200">
                <a:solidFill>
                  <a:schemeClr val="tx2"/>
                </a:solidFill>
                <a:latin typeface="Constantia"/>
              </a:rPr>
              <a:t>Propaganda and censorship aid in spreading party information</a:t>
            </a:r>
          </a:p>
          <a:p>
            <a:pPr lvl="1"/>
            <a:r>
              <a:rPr lang="en-US" sz="2600">
                <a:latin typeface="Constantia"/>
              </a:rPr>
              <a:t>Technology is beginning to have an impact</a:t>
            </a:r>
          </a:p>
          <a:p>
            <a:pPr lvl="2"/>
            <a:r>
              <a:rPr lang="en-US" sz="2000">
                <a:solidFill>
                  <a:schemeClr val="tx2"/>
                </a:solidFill>
                <a:latin typeface="Constantia"/>
              </a:rPr>
              <a:t>Information flow becoming  harder to control</a:t>
            </a:r>
          </a:p>
          <a:p>
            <a:pPr lvl="2"/>
            <a:r>
              <a:rPr lang="en-US" sz="2000">
                <a:solidFill>
                  <a:schemeClr val="tx2"/>
                </a:solidFill>
                <a:latin typeface="Constantia"/>
              </a:rPr>
              <a:t>No longer able to simply ignore and silence opposing viewpoints </a:t>
            </a:r>
          </a:p>
        </p:txBody>
      </p:sp>
    </p:spTree>
    <p:extLst>
      <p:ext uri="{BB962C8B-B14F-4D97-AF65-F5344CB8AC3E}">
        <p14:creationId xmlns:p14="http://schemas.microsoft.com/office/powerpoint/2010/main" val="16170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7716" y="4924112"/>
            <a:ext cx="7772400" cy="1362075"/>
          </a:xfrm>
        </p:spPr>
        <p:txBody>
          <a:bodyPr/>
          <a:lstStyle/>
          <a:p>
            <a:r>
              <a:rPr lang="en-US" dirty="0" smtClean="0">
                <a:latin typeface="Times New Roman" pitchFamily="18" charset="0"/>
                <a:cs typeface="Times New Roman" pitchFamily="18" charset="0"/>
              </a:rPr>
              <a:t>Military Estimate</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325" y="964509"/>
            <a:ext cx="5938886" cy="320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57095" y="423850"/>
            <a:ext cx="4700727" cy="2988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733800" y="2177141"/>
            <a:ext cx="3838537" cy="2471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Box 5"/>
          <p:cNvSpPr txBox="1"/>
          <p:nvPr/>
        </p:nvSpPr>
        <p:spPr>
          <a:xfrm>
            <a:off x="609600" y="4255623"/>
            <a:ext cx="3045075" cy="369332"/>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smtClean="0">
                <a:latin typeface="Times New Roman"/>
                <a:ea typeface="Calibri"/>
                <a:cs typeface="Times New Roman"/>
              </a:rPr>
              <a:t>http</a:t>
            </a:r>
            <a:r>
              <a:rPr lang="en-US" sz="900" dirty="0">
                <a:latin typeface="Times New Roman"/>
                <a:ea typeface="Calibri"/>
                <a:cs typeface="Times New Roman"/>
              </a:rPr>
              <a:t>://www.wnyc.org/shows/bl/2013/feb/19/chinese-army-tied-hacking-against-us/</a:t>
            </a:r>
            <a:endParaRPr lang="en-US" sz="800" dirty="0">
              <a:ea typeface="Calibri"/>
              <a:cs typeface="Times New Roman"/>
            </a:endParaRPr>
          </a:p>
        </p:txBody>
      </p:sp>
      <p:sp>
        <p:nvSpPr>
          <p:cNvPr id="8" name="TextBox 7"/>
          <p:cNvSpPr txBox="1"/>
          <p:nvPr/>
        </p:nvSpPr>
        <p:spPr>
          <a:xfrm>
            <a:off x="3581400" y="4739446"/>
            <a:ext cx="4190999" cy="369332"/>
          </a:xfrm>
          <a:prstGeom prst="rect">
            <a:avLst/>
          </a:prstGeom>
          <a:noFill/>
        </p:spPr>
        <p:txBody>
          <a:bodyPr wrap="square" rtlCol="0">
            <a:spAutoFit/>
          </a:bodyPr>
          <a:lstStyle/>
          <a:p>
            <a:pPr marL="508000" marR="0" indent="-508000">
              <a:spcBef>
                <a:spcPts val="0"/>
              </a:spcBef>
              <a:spcAft>
                <a:spcPts val="0"/>
              </a:spcAft>
            </a:pPr>
            <a:r>
              <a:rPr lang="en-US" sz="900" dirty="0" smtClean="0">
                <a:latin typeface="Times New Roman"/>
                <a:ea typeface="Calibri"/>
              </a:rPr>
              <a:t>Source: http</a:t>
            </a:r>
            <a:r>
              <a:rPr lang="en-US" sz="900" dirty="0">
                <a:latin typeface="Times New Roman"/>
                <a:ea typeface="Calibri"/>
              </a:rPr>
              <a:t>://chinesemilitaryreview.blogspot.com/2013/02/chinese-f-60j31-shen-fei-falcon-eagle.html</a:t>
            </a:r>
            <a:endParaRPr lang="en-US" sz="800" dirty="0">
              <a:ea typeface="Calibri"/>
              <a:cs typeface="Times New Roman"/>
            </a:endParaRPr>
          </a:p>
        </p:txBody>
      </p:sp>
      <p:sp>
        <p:nvSpPr>
          <p:cNvPr id="9" name="TextBox 8"/>
          <p:cNvSpPr txBox="1"/>
          <p:nvPr/>
        </p:nvSpPr>
        <p:spPr>
          <a:xfrm>
            <a:off x="3886200" y="76200"/>
            <a:ext cx="5029200" cy="646331"/>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http://beforeitsnews.com/china/2013/03/chinese-military-leaders-calls-for-war-readiness-in-parliament-2445728.html</a:t>
            </a:r>
            <a:endParaRPr lang="en-US" sz="800" dirty="0">
              <a:ea typeface="Calibri"/>
              <a:cs typeface="Times New Roman"/>
            </a:endParaRPr>
          </a:p>
          <a:p>
            <a:pPr marL="508000" marR="0" indent="-508000">
              <a:spcBef>
                <a:spcPts val="0"/>
              </a:spcBef>
              <a:spcAft>
                <a:spcPts val="0"/>
              </a:spcAft>
            </a:pPr>
            <a:r>
              <a:rPr lang="en-US" sz="900" dirty="0">
                <a:latin typeface="Times New Roman"/>
                <a:ea typeface="Calibri"/>
                <a:cs typeface="Times New Roman"/>
              </a:rPr>
              <a:t> </a:t>
            </a:r>
            <a:endParaRPr lang="en-US" sz="800" dirty="0">
              <a:ea typeface="Calibri"/>
              <a:cs typeface="Times New Roman"/>
            </a:endParaRPr>
          </a:p>
          <a:p>
            <a:endParaRPr lang="en-US" sz="900" dirty="0"/>
          </a:p>
        </p:txBody>
      </p:sp>
    </p:spTree>
    <p:extLst>
      <p:ext uri="{BB962C8B-B14F-4D97-AF65-F5344CB8AC3E}">
        <p14:creationId xmlns:p14="http://schemas.microsoft.com/office/powerpoint/2010/main" val="137641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Military</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r>
              <a:rPr lang="en-US" sz="2451" dirty="0">
                <a:latin typeface="Times New Roman" pitchFamily="18" charset="0"/>
                <a:cs typeface="Times New Roman" pitchFamily="18" charset="0"/>
              </a:rPr>
              <a:t>Facts</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Current Defense Budget</a:t>
            </a:r>
          </a:p>
          <a:p>
            <a:pPr lvl="1"/>
            <a:r>
              <a:rPr lang="en-US" dirty="0">
                <a:latin typeface="Times New Roman" pitchFamily="18" charset="0"/>
                <a:cs typeface="Times New Roman" pitchFamily="18" charset="0"/>
              </a:rPr>
              <a:t>$ 118 billion (based on official figures)</a:t>
            </a:r>
          </a:p>
          <a:p>
            <a:pPr lvl="1"/>
            <a:r>
              <a:rPr lang="en-US" dirty="0">
                <a:latin typeface="Times New Roman" pitchFamily="18" charset="0"/>
                <a:cs typeface="Times New Roman" pitchFamily="18" charset="0"/>
              </a:rPr>
              <a:t>1.38% (based on estimated 2013 GDP)</a:t>
            </a:r>
          </a:p>
          <a:p>
            <a:pPr lvl="1"/>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2006 Defense Budget</a:t>
            </a:r>
          </a:p>
          <a:p>
            <a:pPr lvl="1"/>
            <a:r>
              <a:rPr lang="en-US" dirty="0">
                <a:latin typeface="Times New Roman" pitchFamily="18" charset="0"/>
                <a:cs typeface="Times New Roman" pitchFamily="18" charset="0"/>
              </a:rPr>
              <a:t>$ 35 billion (based on official figures)</a:t>
            </a:r>
          </a:p>
          <a:p>
            <a:pPr lvl="1"/>
            <a:r>
              <a:rPr lang="en-US" dirty="0">
                <a:latin typeface="Times New Roman" pitchFamily="18" charset="0"/>
                <a:cs typeface="Times New Roman" pitchFamily="18" charset="0"/>
              </a:rPr>
              <a:t>Approx. 3.4% of GDP</a:t>
            </a:r>
          </a:p>
          <a:p>
            <a:pPr marL="914400" lvl="2" indent="0">
              <a:buNone/>
            </a:pPr>
            <a:endParaRPr lang="en-US" dirty="0"/>
          </a:p>
          <a:p>
            <a:pPr lvl="1"/>
            <a:endParaRPr lang="en-US" dirty="0"/>
          </a:p>
          <a:p>
            <a:pPr lvl="1"/>
            <a:endParaRPr lang="en-US" dirty="0"/>
          </a:p>
        </p:txBody>
      </p:sp>
      <p:sp>
        <p:nvSpPr>
          <p:cNvPr id="4" name="Right Brace 3"/>
          <p:cNvSpPr/>
          <p:nvPr/>
        </p:nvSpPr>
        <p:spPr>
          <a:xfrm>
            <a:off x="6858000" y="1524000"/>
            <a:ext cx="685800" cy="3886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543800" y="2728436"/>
            <a:ext cx="1447800" cy="1477328"/>
          </a:xfrm>
          <a:prstGeom prst="rect">
            <a:avLst/>
          </a:prstGeom>
          <a:noFill/>
        </p:spPr>
        <p:txBody>
          <a:bodyPr wrap="square" rtlCol="0">
            <a:spAutoFit/>
          </a:bodyPr>
          <a:lstStyle/>
          <a:p>
            <a:r>
              <a:rPr lang="en-US" dirty="0" smtClean="0">
                <a:latin typeface="Times New Roman" pitchFamily="18" charset="0"/>
                <a:cs typeface="Times New Roman" pitchFamily="18" charset="0"/>
              </a:rPr>
              <a:t>More than a 300% increase in defense spending</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793681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defenceindustrydaily.com/images/IISS-china-us-defense-spending.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729" y="177226"/>
            <a:ext cx="9084037"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38400" y="6273226"/>
            <a:ext cx="5029199" cy="251607"/>
          </a:xfrm>
          <a:prstGeom prst="rect">
            <a:avLst/>
          </a:prstGeom>
          <a:noFill/>
        </p:spPr>
        <p:txBody>
          <a:bodyPr wrap="square" rtlCol="0">
            <a:spAutoFit/>
          </a:bodyPr>
          <a:lstStyle/>
          <a:p>
            <a:pPr>
              <a:lnSpc>
                <a:spcPct val="115000"/>
              </a:lnSpc>
              <a:spcAft>
                <a:spcPts val="1000"/>
              </a:spcAft>
            </a:pPr>
            <a:r>
              <a:rPr lang="en-US" sz="900" dirty="0" smtClean="0"/>
              <a:t>Source: </a:t>
            </a:r>
            <a:r>
              <a:rPr lang="en-US" sz="900" dirty="0">
                <a:ea typeface="Calibri"/>
                <a:cs typeface="Times New Roman"/>
              </a:rPr>
              <a:t>http://www.defenseindustrydaily.com/china-military-spending-projections-010980/</a:t>
            </a:r>
          </a:p>
        </p:txBody>
      </p:sp>
    </p:spTree>
    <p:extLst>
      <p:ext uri="{BB962C8B-B14F-4D97-AF65-F5344CB8AC3E}">
        <p14:creationId xmlns:p14="http://schemas.microsoft.com/office/powerpoint/2010/main" val="1636553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encrypted-tbn3.gstatic.com/images?q=tbn:ANd9GcSBBcy2L272tcf3i8eY1tOnU2FGlYJcSK3xK8YUt8h0tjqbB3WXtw"/>
          <p:cNvPicPr>
            <a:picLocks noChangeAspect="1" noChangeArrowheads="1"/>
          </p:cNvPicPr>
          <p:nvPr/>
        </p:nvPicPr>
        <p:blipFill>
          <a:blip r:embed="rId3" cstate="email">
            <a:duotone>
              <a:prstClr val="black"/>
              <a:schemeClr val="accent3">
                <a:tint val="45000"/>
                <a:satMod val="400000"/>
              </a:schemeClr>
            </a:duotone>
          </a:blip>
          <a:srcRect/>
          <a:stretch>
            <a:fillRect/>
          </a:stretch>
        </p:blipFill>
        <p:spPr bwMode="auto">
          <a:xfrm>
            <a:off x="3048000" y="2895600"/>
            <a:ext cx="2766237" cy="2074678"/>
          </a:xfrm>
          <a:prstGeom prst="rect">
            <a:avLst/>
          </a:prstGeom>
          <a:noFill/>
        </p:spPr>
      </p:pic>
      <p:sp>
        <p:nvSpPr>
          <p:cNvPr id="4" name="Title 3"/>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National Command and Control</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 name="Content Placeholder 1"/>
          <p:cNvSpPr>
            <a:spLocks noGrp="1"/>
          </p:cNvSpPr>
          <p:nvPr>
            <p:ph idx="1"/>
          </p:nvPr>
        </p:nvSpPr>
        <p:spPr>
          <a:xfrm>
            <a:off x="457200" y="1447801"/>
            <a:ext cx="7924800" cy="1600199"/>
          </a:xfrm>
        </p:spPr>
        <p:txBody>
          <a:bodyPr>
            <a:normAutofit fontScale="70000" lnSpcReduction="20000"/>
          </a:bodyPr>
          <a:lstStyle/>
          <a:p>
            <a:pPr marL="0" indent="0" algn="ctr">
              <a:buNone/>
            </a:pP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Central Military Commission (CMC)   </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The highest level military organization with which the Chinese Communist Party (CCP) leads the armed forces</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Leads the People’s Liberation Army (PLA), People’s Armed Police (PAP), and military reserve forces</a:t>
            </a:r>
          </a:p>
          <a:p>
            <a:pPr lvl="1"/>
            <a:endParaRPr lang="en-US" b="1" dirty="0">
              <a:effectLst>
                <a:outerShdw blurRad="38100" dist="38100" dir="2700000" algn="tl">
                  <a:srgbClr val="000000">
                    <a:alpha val="43137"/>
                  </a:srgbClr>
                </a:outerShdw>
              </a:effectLst>
            </a:endParaRPr>
          </a:p>
        </p:txBody>
      </p:sp>
      <p:sp>
        <p:nvSpPr>
          <p:cNvPr id="3" name="TextBox 2"/>
          <p:cNvSpPr txBox="1"/>
          <p:nvPr/>
        </p:nvSpPr>
        <p:spPr>
          <a:xfrm>
            <a:off x="685800" y="5334000"/>
            <a:ext cx="7696200" cy="1200329"/>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Times New Roman" pitchFamily="18" charset="0"/>
                <a:cs typeface="Times New Roman" pitchFamily="18" charset="0"/>
              </a:rPr>
              <a:t>Ministry of National Defense  </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Created to give appearance that the state is involved in military affairs but has no staff or premises</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Defense Minister is member of CMC and is a public relations facade</a:t>
            </a:r>
          </a:p>
        </p:txBody>
      </p:sp>
      <p:sp>
        <p:nvSpPr>
          <p:cNvPr id="6" name="TextBox 5"/>
          <p:cNvSpPr txBox="1"/>
          <p:nvPr/>
        </p:nvSpPr>
        <p:spPr>
          <a:xfrm>
            <a:off x="2819400" y="4970278"/>
            <a:ext cx="3505200" cy="369332"/>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http://rijock.blogspot.com/2012/07/china-to-post-military-garrison-in.html</a:t>
            </a:r>
            <a:endParaRPr lang="en-US" sz="800" dirty="0">
              <a:ea typeface="Calibri"/>
              <a:cs typeface="Times New Roman"/>
            </a:endParaRPr>
          </a:p>
        </p:txBody>
      </p:sp>
    </p:spTree>
    <p:extLst>
      <p:ext uri="{BB962C8B-B14F-4D97-AF65-F5344CB8AC3E}">
        <p14:creationId xmlns:p14="http://schemas.microsoft.com/office/powerpoint/2010/main" val="273529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latin typeface="Times New Roman" pitchFamily="18" charset="0"/>
                <a:cs typeface="Times New Roman" pitchFamily="18" charset="0"/>
              </a:rPr>
              <a:t>Agenda</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5410200"/>
          </a:xfrm>
        </p:spPr>
        <p:txBody>
          <a:bodyPr>
            <a:normAutofit/>
          </a:bodyPr>
          <a:lstStyle/>
          <a:p>
            <a:r>
              <a:rPr lang="en-US" dirty="0" smtClean="0">
                <a:latin typeface="Times New Roman" pitchFamily="18" charset="0"/>
                <a:cs typeface="Times New Roman" pitchFamily="18" charset="0"/>
              </a:rPr>
              <a:t>Executive Summary</a:t>
            </a:r>
          </a:p>
          <a:p>
            <a:pPr lvl="1"/>
            <a:r>
              <a:rPr lang="en-US" dirty="0" smtClean="0">
                <a:latin typeface="Times New Roman" pitchFamily="18" charset="0"/>
                <a:cs typeface="Times New Roman" pitchFamily="18" charset="0"/>
              </a:rPr>
              <a:t>Political, Military, Economic, Cyber</a:t>
            </a:r>
          </a:p>
          <a:p>
            <a:r>
              <a:rPr lang="en-US" dirty="0" smtClean="0">
                <a:latin typeface="Times New Roman" pitchFamily="18" charset="0"/>
                <a:cs typeface="Times New Roman" pitchFamily="18" charset="0"/>
              </a:rPr>
              <a:t>Political / Diplomatic</a:t>
            </a:r>
          </a:p>
          <a:p>
            <a:pPr lvl="1"/>
            <a:r>
              <a:rPr lang="en-US" dirty="0" smtClean="0">
                <a:latin typeface="Times New Roman" pitchFamily="18" charset="0"/>
                <a:cs typeface="Times New Roman" pitchFamily="18" charset="0"/>
              </a:rPr>
              <a:t>Facts</a:t>
            </a:r>
          </a:p>
          <a:p>
            <a:pPr lvl="1"/>
            <a:r>
              <a:rPr lang="en-US" dirty="0" smtClean="0">
                <a:latin typeface="Times New Roman" pitchFamily="18" charset="0"/>
                <a:cs typeface="Times New Roman" pitchFamily="18" charset="0"/>
              </a:rPr>
              <a:t>Key Judgments</a:t>
            </a:r>
          </a:p>
          <a:p>
            <a:r>
              <a:rPr lang="en-US" dirty="0" smtClean="0">
                <a:latin typeface="Times New Roman" pitchFamily="18" charset="0"/>
                <a:cs typeface="Times New Roman" pitchFamily="18" charset="0"/>
              </a:rPr>
              <a:t>Military</a:t>
            </a:r>
          </a:p>
          <a:p>
            <a:pPr lvl="1"/>
            <a:r>
              <a:rPr lang="en-US" dirty="0">
                <a:latin typeface="Times New Roman" pitchFamily="18" charset="0"/>
                <a:cs typeface="Times New Roman" pitchFamily="18" charset="0"/>
              </a:rPr>
              <a:t>Facts</a:t>
            </a:r>
          </a:p>
          <a:p>
            <a:pPr lvl="1"/>
            <a:r>
              <a:rPr lang="en-US" dirty="0">
                <a:latin typeface="Times New Roman" pitchFamily="18" charset="0"/>
                <a:cs typeface="Times New Roman" pitchFamily="18" charset="0"/>
              </a:rPr>
              <a:t>Key Judgments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72125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4572000" y="3657600"/>
            <a:ext cx="4191000" cy="2819400"/>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PLA General Armament Department</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Responsible for policy making</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Supervises weapon system design, development, production, procurement, maintenance, and life-cycle management across all services</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Manages the nation’s space and nuclear weapons programs</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Ranks fourth among the four General Headquarters</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Content Placeholder 1"/>
          <p:cNvSpPr txBox="1">
            <a:spLocks/>
          </p:cNvSpPr>
          <p:nvPr/>
        </p:nvSpPr>
        <p:spPr>
          <a:xfrm>
            <a:off x="4610100" y="1600201"/>
            <a:ext cx="4114800" cy="2057400"/>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PLA General Logistics Department</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Logistics headquarters of the PLA and serves logistics role for the CMC</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Went to Joint Logistics in 2003 to support all three service branches</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Ranks third among the four General Headquarters</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Content Placeholder 1"/>
          <p:cNvSpPr txBox="1">
            <a:spLocks/>
          </p:cNvSpPr>
          <p:nvPr/>
        </p:nvSpPr>
        <p:spPr>
          <a:xfrm>
            <a:off x="457200" y="3657601"/>
            <a:ext cx="4152900" cy="2468562"/>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PLA General Political Department</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Political Department of the CMC</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Leads party and political matters</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Manages PLA Military Court and PLA Military Procuratorate</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Manages media, cultural, sport, and recreational organization</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Ranks second among the four General Headquarters</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Content Placeholder 1"/>
          <p:cNvSpPr txBox="1">
            <a:spLocks/>
          </p:cNvSpPr>
          <p:nvPr/>
        </p:nvSpPr>
        <p:spPr>
          <a:xfrm>
            <a:off x="457200" y="1600200"/>
            <a:ext cx="4152900" cy="2057401"/>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PLA General Staff Department (GSD)</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Military Department of the CMC</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Command Headquarters of the PLA</a:t>
            </a:r>
          </a:p>
          <a:p>
            <a:pPr lvl="2"/>
            <a:r>
              <a:rPr lang="en-US" b="1" dirty="0" smtClean="0">
                <a:effectLst>
                  <a:outerShdw blurRad="38100" dist="38100" dir="2700000" algn="tl">
                    <a:srgbClr val="000000">
                      <a:alpha val="43137"/>
                    </a:srgbClr>
                  </a:outerShdw>
                </a:effectLst>
                <a:latin typeface="Times New Roman" pitchFamily="18" charset="0"/>
                <a:cs typeface="Times New Roman" pitchFamily="18" charset="0"/>
              </a:rPr>
              <a:t>War Planning, operations, intelligence recruitment, mobilization, and training</a:t>
            </a:r>
          </a:p>
          <a:p>
            <a:pPr lvl="2"/>
            <a:r>
              <a:rPr lang="en-US" b="1" dirty="0" smtClean="0">
                <a:effectLst>
                  <a:outerShdw blurRad="38100" dist="38100" dir="2700000" algn="tl">
                    <a:srgbClr val="000000">
                      <a:alpha val="43137"/>
                    </a:srgbClr>
                  </a:outerShdw>
                </a:effectLst>
                <a:latin typeface="Times New Roman" pitchFamily="18" charset="0"/>
                <a:cs typeface="Times New Roman" pitchFamily="18" charset="0"/>
              </a:rPr>
              <a:t>Ground Forces, Navy and Air force</a:t>
            </a:r>
          </a:p>
          <a:p>
            <a:pPr lvl="1"/>
            <a:r>
              <a:rPr lang="en-US" b="1" dirty="0" smtClean="0">
                <a:effectLst>
                  <a:outerShdw blurRad="38100" dist="38100" dir="2700000" algn="tl">
                    <a:srgbClr val="000000">
                      <a:alpha val="43137"/>
                    </a:srgbClr>
                  </a:outerShdw>
                </a:effectLst>
                <a:latin typeface="Times New Roman" pitchFamily="18" charset="0"/>
                <a:cs typeface="Times New Roman" pitchFamily="18" charset="0"/>
              </a:rPr>
              <a:t>Ranks first among the four General Headquarters</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itle 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effectLst>
                  <a:outerShdw blurRad="38100" dist="38100" dir="2700000" algn="tl">
                    <a:srgbClr val="000000">
                      <a:alpha val="43137"/>
                    </a:srgbClr>
                  </a:outerShdw>
                </a:effectLst>
                <a:latin typeface="Times New Roman" pitchFamily="18" charset="0"/>
                <a:cs typeface="Times New Roman" pitchFamily="18" charset="0"/>
              </a:rPr>
              <a:t>Four General Headquarters</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8533071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Times New Roman" pitchFamily="18" charset="0"/>
                <a:cs typeface="Times New Roman" pitchFamily="18" charset="0"/>
              </a:rPr>
              <a:t>Military</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r>
              <a:rPr lang="en-US" sz="2451" dirty="0">
                <a:latin typeface="Times New Roman" pitchFamily="18" charset="0"/>
                <a:cs typeface="Times New Roman" pitchFamily="18" charset="0"/>
              </a:rPr>
              <a:t>Facts</a:t>
            </a:r>
          </a:p>
        </p:txBody>
      </p:sp>
      <p:sp>
        <p:nvSpPr>
          <p:cNvPr id="5" name="Content Placeholder 4"/>
          <p:cNvSpPr>
            <a:spLocks noGrp="1"/>
          </p:cNvSpPr>
          <p:nvPr>
            <p:ph idx="1"/>
          </p:nvPr>
        </p:nvSpPr>
        <p:spPr/>
        <p:txBody>
          <a:bodyPr/>
          <a:lstStyle/>
          <a:p>
            <a:r>
              <a:rPr lang="en-US" dirty="0">
                <a:latin typeface="Times New Roman" pitchFamily="18" charset="0"/>
                <a:cs typeface="Times New Roman" pitchFamily="18" charset="0"/>
              </a:rPr>
              <a:t>Military Branches:</a:t>
            </a:r>
          </a:p>
          <a:p>
            <a:pPr lvl="1"/>
            <a:r>
              <a:rPr lang="en-US" dirty="0">
                <a:latin typeface="Times New Roman" pitchFamily="18" charset="0"/>
                <a:cs typeface="Times New Roman" pitchFamily="18" charset="0"/>
              </a:rPr>
              <a:t>Peoples Liberation Army (PLA) </a:t>
            </a:r>
          </a:p>
          <a:p>
            <a:pPr lvl="2"/>
            <a:r>
              <a:rPr lang="en-US" dirty="0">
                <a:latin typeface="Times New Roman" pitchFamily="18" charset="0"/>
                <a:cs typeface="Times New Roman" pitchFamily="18" charset="0"/>
              </a:rPr>
              <a:t>Ground Forces</a:t>
            </a:r>
          </a:p>
          <a:p>
            <a:pPr lvl="2"/>
            <a:r>
              <a:rPr lang="en-US" dirty="0">
                <a:latin typeface="Times New Roman" pitchFamily="18" charset="0"/>
                <a:cs typeface="Times New Roman" pitchFamily="18" charset="0"/>
              </a:rPr>
              <a:t>Navy (incl. marines and naval aviation)</a:t>
            </a:r>
          </a:p>
          <a:p>
            <a:pPr lvl="2"/>
            <a:r>
              <a:rPr lang="en-US" dirty="0">
                <a:latin typeface="Times New Roman" pitchFamily="18" charset="0"/>
                <a:cs typeface="Times New Roman" pitchFamily="18" charset="0"/>
              </a:rPr>
              <a:t>Air Force (Zhongguo Renmin Jiefangjun Kongjun, PLAAF; incl. Airborne Forces)</a:t>
            </a:r>
          </a:p>
          <a:p>
            <a:pPr lvl="2"/>
            <a:r>
              <a:rPr lang="en-US" dirty="0">
                <a:latin typeface="Times New Roman" pitchFamily="18" charset="0"/>
                <a:cs typeface="Times New Roman" pitchFamily="18" charset="0"/>
              </a:rPr>
              <a:t>Second Artillery Corps (strategic missile force)</a:t>
            </a:r>
          </a:p>
          <a:p>
            <a:pPr lvl="1"/>
            <a:r>
              <a:rPr lang="en-US" dirty="0">
                <a:latin typeface="Times New Roman" pitchFamily="18" charset="0"/>
                <a:cs typeface="Times New Roman" pitchFamily="18" charset="0"/>
              </a:rPr>
              <a:t>People’s Armed Police (PAP)</a:t>
            </a:r>
          </a:p>
          <a:p>
            <a:pPr lvl="1"/>
            <a:r>
              <a:rPr lang="en-US" dirty="0">
                <a:latin typeface="Times New Roman" pitchFamily="18" charset="0"/>
                <a:cs typeface="Times New Roman" pitchFamily="18" charset="0"/>
              </a:rPr>
              <a:t>PLA Reserve Force</a:t>
            </a:r>
          </a:p>
          <a:p>
            <a:pPr lvl="2"/>
            <a:endParaRPr lang="en-US" dirty="0"/>
          </a:p>
        </p:txBody>
      </p:sp>
    </p:spTree>
    <p:extLst>
      <p:ext uri="{BB962C8B-B14F-4D97-AF65-F5344CB8AC3E}">
        <p14:creationId xmlns:p14="http://schemas.microsoft.com/office/powerpoint/2010/main" val="2759016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Times New Roman" pitchFamily="18" charset="0"/>
                <a:cs typeface="Times New Roman" pitchFamily="18" charset="0"/>
              </a:rPr>
              <a:t>Military</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r>
              <a:rPr lang="en-US" sz="2451" dirty="0">
                <a:latin typeface="Times New Roman" pitchFamily="18" charset="0"/>
                <a:cs typeface="Times New Roman" pitchFamily="18" charset="0"/>
              </a:rPr>
              <a:t>Facts</a:t>
            </a:r>
          </a:p>
        </p:txBody>
      </p:sp>
      <p:sp>
        <p:nvSpPr>
          <p:cNvPr id="5" name="Content Placeholder 4"/>
          <p:cNvSpPr>
            <a:spLocks noGrp="1"/>
          </p:cNvSpPr>
          <p:nvPr>
            <p:ph idx="1"/>
          </p:nvPr>
        </p:nvSpPr>
        <p:spPr>
          <a:xfrm>
            <a:off x="457200" y="1295400"/>
            <a:ext cx="8229600" cy="5181600"/>
          </a:xfrm>
        </p:spPr>
        <p:txBody>
          <a:bodyPr>
            <a:normAutofit lnSpcReduction="10000"/>
          </a:bodyPr>
          <a:lstStyle/>
          <a:p>
            <a:r>
              <a:rPr lang="en-US" dirty="0" smtClean="0">
                <a:latin typeface="Times New Roman" pitchFamily="18" charset="0"/>
                <a:cs typeface="Times New Roman" pitchFamily="18" charset="0"/>
              </a:rPr>
              <a:t>Manpower available for military service</a:t>
            </a:r>
          </a:p>
          <a:p>
            <a:pPr lvl="1"/>
            <a:r>
              <a:rPr lang="en-US" dirty="0" smtClean="0">
                <a:latin typeface="Times New Roman" pitchFamily="18" charset="0"/>
                <a:cs typeface="Times New Roman" pitchFamily="18" charset="0"/>
              </a:rPr>
              <a:t>males age 16-49: 385,821,101</a:t>
            </a:r>
          </a:p>
          <a:p>
            <a:pPr lvl="1"/>
            <a:r>
              <a:rPr lang="en-US" dirty="0" smtClean="0">
                <a:latin typeface="Times New Roman" pitchFamily="18" charset="0"/>
                <a:cs typeface="Times New Roman" pitchFamily="18" charset="0"/>
              </a:rPr>
              <a:t>females age 16-49: 363,789,674 (2010 est.)</a:t>
            </a:r>
          </a:p>
          <a:p>
            <a:r>
              <a:rPr lang="en-US" dirty="0" smtClean="0">
                <a:latin typeface="Times New Roman" pitchFamily="18" charset="0"/>
                <a:cs typeface="Times New Roman" pitchFamily="18" charset="0"/>
              </a:rPr>
              <a:t>Manpower fit for military service</a:t>
            </a:r>
          </a:p>
          <a:p>
            <a:pPr lvl="1"/>
            <a:r>
              <a:rPr lang="en-US" dirty="0" smtClean="0">
                <a:latin typeface="Times New Roman" pitchFamily="18" charset="0"/>
                <a:cs typeface="Times New Roman" pitchFamily="18" charset="0"/>
              </a:rPr>
              <a:t>males age 16-49: 318,265,016</a:t>
            </a:r>
          </a:p>
          <a:p>
            <a:pPr lvl="1"/>
            <a:r>
              <a:rPr lang="en-US" dirty="0" smtClean="0">
                <a:latin typeface="Times New Roman" pitchFamily="18" charset="0"/>
                <a:cs typeface="Times New Roman" pitchFamily="18" charset="0"/>
              </a:rPr>
              <a:t>females age 16-49: 300,323,611 (2010 est.)</a:t>
            </a:r>
          </a:p>
          <a:p>
            <a:r>
              <a:rPr lang="en-US" dirty="0" smtClean="0">
                <a:latin typeface="Times New Roman" pitchFamily="18" charset="0"/>
                <a:cs typeface="Times New Roman" pitchFamily="18" charset="0"/>
              </a:rPr>
              <a:t>Manpower reaching militarily significant age annually</a:t>
            </a:r>
          </a:p>
          <a:p>
            <a:pPr lvl="1"/>
            <a:r>
              <a:rPr lang="en-US" dirty="0" smtClean="0">
                <a:latin typeface="Times New Roman" pitchFamily="18" charset="0"/>
                <a:cs typeface="Times New Roman" pitchFamily="18" charset="0"/>
              </a:rPr>
              <a:t>male: 10,406,544</a:t>
            </a:r>
          </a:p>
          <a:p>
            <a:pPr lvl="1"/>
            <a:r>
              <a:rPr lang="en-US" dirty="0" smtClean="0">
                <a:latin typeface="Times New Roman" pitchFamily="18" charset="0"/>
                <a:cs typeface="Times New Roman" pitchFamily="18" charset="0"/>
              </a:rPr>
              <a:t>female: 9,131,990 (2010 est.)</a:t>
            </a:r>
          </a:p>
        </p:txBody>
      </p:sp>
    </p:spTree>
    <p:extLst>
      <p:ext uri="{BB962C8B-B14F-4D97-AF65-F5344CB8AC3E}">
        <p14:creationId xmlns:p14="http://schemas.microsoft.com/office/powerpoint/2010/main" val="4068899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100012572"/>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085078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43000"/>
          </a:xfrm>
        </p:spPr>
        <p:txBody>
          <a:bodyPr>
            <a:normAutofit fontScale="90000"/>
          </a:bodyPr>
          <a:lstStyle/>
          <a:p>
            <a:r>
              <a:rPr lang="en-US" b="1" dirty="0">
                <a:effectLst>
                  <a:outerShdw blurRad="38100" dist="38100" dir="2700000" algn="tl">
                    <a:srgbClr val="000000">
                      <a:alpha val="43137"/>
                    </a:srgbClr>
                  </a:outerShdw>
                </a:effectLst>
                <a:latin typeface="Times New Roman" pitchFamily="18" charset="0"/>
                <a:cs typeface="Times New Roman" pitchFamily="18" charset="0"/>
              </a:rPr>
              <a:t>People’s Liberation Army</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Regular Army</a:t>
            </a:r>
            <a:endParaRPr lang="en-US" sz="4000" dirty="0"/>
          </a:p>
        </p:txBody>
      </p:sp>
      <p:sp>
        <p:nvSpPr>
          <p:cNvPr id="5" name="Content Placeholder 4"/>
          <p:cNvSpPr>
            <a:spLocks noGrp="1"/>
          </p:cNvSpPr>
          <p:nvPr>
            <p:ph sz="half" idx="1"/>
          </p:nvPr>
        </p:nvSpPr>
        <p:spPr>
          <a:xfrm>
            <a:off x="416442" y="1295400"/>
            <a:ext cx="4038600" cy="3276599"/>
          </a:xfrm>
        </p:spPr>
        <p:txBody>
          <a:bodyPr>
            <a:normAutofit fontScale="92500"/>
          </a:bodyPr>
          <a:lstStyle/>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Moving towards smaller, combined forces that can deploy rapidly since the mid-1980’s</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Achieved mechanization and network centric warfare in the early 21</a:t>
            </a:r>
            <a:r>
              <a:rPr lang="en-US" b="1" baseline="30000" dirty="0">
                <a:effectLst>
                  <a:outerShdw blurRad="38100" dist="38100" dir="2700000" algn="tl">
                    <a:srgbClr val="000000">
                      <a:alpha val="43137"/>
                    </a:srgbClr>
                  </a:outerShdw>
                </a:effectLst>
                <a:latin typeface="Times New Roman" pitchFamily="18" charset="0"/>
                <a:cs typeface="Times New Roman" pitchFamily="18" charset="0"/>
              </a:rPr>
              <a:t>st</a:t>
            </a:r>
            <a:r>
              <a:rPr lang="en-US" b="1" dirty="0">
                <a:effectLst>
                  <a:outerShdw blurRad="38100" dist="38100" dir="2700000" algn="tl">
                    <a:srgbClr val="000000">
                      <a:alpha val="43137"/>
                    </a:srgbClr>
                  </a:outerShdw>
                </a:effectLst>
                <a:latin typeface="Times New Roman" pitchFamily="18" charset="0"/>
                <a:cs typeface="Times New Roman" pitchFamily="18" charset="0"/>
              </a:rPr>
              <a:t> Century</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1.6 million soldiers</a:t>
            </a:r>
          </a:p>
          <a:p>
            <a:pPr marL="0" indent="0">
              <a:buNone/>
            </a:pPr>
            <a:endParaRPr lang="en-US" dirty="0"/>
          </a:p>
        </p:txBody>
      </p:sp>
      <p:pic>
        <p:nvPicPr>
          <p:cNvPr id="409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417232"/>
            <a:ext cx="4038600" cy="302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14400" y="4506848"/>
            <a:ext cx="3505200" cy="2092881"/>
          </a:xfrm>
          <a:prstGeom prst="rect">
            <a:avLst/>
          </a:prstGeom>
          <a:noFill/>
        </p:spPr>
        <p:txBody>
          <a:bodyPr wrap="square" numCol="1" rtlCol="0">
            <a:spAutoFit/>
          </a:bodyPr>
          <a:lstStyle/>
          <a:p>
            <a:pPr algn="ct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Strength</a:t>
            </a:r>
          </a:p>
          <a:p>
            <a:pPr algn="ctr"/>
            <a:r>
              <a:rPr lang="en-US" sz="1400" b="1" dirty="0" smtClean="0">
                <a:effectLst>
                  <a:outerShdw blurRad="38100" dist="38100" dir="2700000" algn="tl">
                    <a:srgbClr val="000000">
                      <a:alpha val="43137"/>
                    </a:srgbClr>
                  </a:outerShdw>
                </a:effectLst>
                <a:latin typeface="Times New Roman" pitchFamily="18" charset="0"/>
                <a:cs typeface="Times New Roman" pitchFamily="18" charset="0"/>
              </a:rPr>
              <a:t>Group </a:t>
            </a:r>
            <a:r>
              <a:rPr lang="en-US" sz="1400" b="1" dirty="0">
                <a:effectLst>
                  <a:outerShdw blurRad="38100" dist="38100" dir="2700000" algn="tl">
                    <a:srgbClr val="000000">
                      <a:alpha val="43137"/>
                    </a:srgbClr>
                  </a:outerShdw>
                </a:effectLst>
                <a:latin typeface="Times New Roman" pitchFamily="18" charset="0"/>
                <a:cs typeface="Times New Roman" pitchFamily="18" charset="0"/>
              </a:rPr>
              <a:t>Army: 18</a:t>
            </a:r>
          </a:p>
          <a:p>
            <a:pPr algn="ctr"/>
            <a:r>
              <a:rPr lang="en-US" sz="1400" b="1" dirty="0">
                <a:effectLst>
                  <a:outerShdw blurRad="38100" dist="38100" dir="2700000" algn="tl">
                    <a:srgbClr val="000000">
                      <a:alpha val="43137"/>
                    </a:srgbClr>
                  </a:outerShdw>
                </a:effectLst>
                <a:latin typeface="Times New Roman" pitchFamily="18" charset="0"/>
                <a:cs typeface="Times New Roman" pitchFamily="18" charset="0"/>
              </a:rPr>
              <a:t>Infantry Division: 25</a:t>
            </a:r>
          </a:p>
          <a:p>
            <a:pPr algn="ctr"/>
            <a:r>
              <a:rPr lang="en-US" sz="1400" b="1" dirty="0">
                <a:effectLst>
                  <a:outerShdw blurRad="38100" dist="38100" dir="2700000" algn="tl">
                    <a:srgbClr val="000000">
                      <a:alpha val="43137"/>
                    </a:srgbClr>
                  </a:outerShdw>
                </a:effectLst>
                <a:latin typeface="Times New Roman" pitchFamily="18" charset="0"/>
                <a:cs typeface="Times New Roman" pitchFamily="18" charset="0"/>
              </a:rPr>
              <a:t>Infantry Brigade: 33</a:t>
            </a:r>
          </a:p>
          <a:p>
            <a:pPr algn="ctr"/>
            <a:r>
              <a:rPr lang="en-US" sz="1400" b="1" dirty="0" smtClean="0">
                <a:effectLst>
                  <a:outerShdw blurRad="38100" dist="38100" dir="2700000" algn="tl">
                    <a:srgbClr val="000000">
                      <a:alpha val="43137"/>
                    </a:srgbClr>
                  </a:outerShdw>
                </a:effectLst>
                <a:latin typeface="Times New Roman" pitchFamily="18" charset="0"/>
                <a:cs typeface="Times New Roman" pitchFamily="18" charset="0"/>
              </a:rPr>
              <a:t>Armored </a:t>
            </a:r>
            <a:r>
              <a:rPr lang="en-US" sz="1400" b="1" dirty="0">
                <a:effectLst>
                  <a:outerShdw blurRad="38100" dist="38100" dir="2700000" algn="tl">
                    <a:srgbClr val="000000">
                      <a:alpha val="43137"/>
                    </a:srgbClr>
                  </a:outerShdw>
                </a:effectLst>
                <a:latin typeface="Times New Roman" pitchFamily="18" charset="0"/>
                <a:cs typeface="Times New Roman" pitchFamily="18" charset="0"/>
              </a:rPr>
              <a:t>Division: </a:t>
            </a:r>
            <a:r>
              <a:rPr lang="en-US" sz="1400" b="1" dirty="0" smtClean="0">
                <a:effectLst>
                  <a:outerShdw blurRad="38100" dist="38100" dir="2700000" algn="tl">
                    <a:srgbClr val="000000">
                      <a:alpha val="43137"/>
                    </a:srgbClr>
                  </a:outerShdw>
                </a:effectLst>
                <a:latin typeface="Times New Roman" pitchFamily="18" charset="0"/>
                <a:cs typeface="Times New Roman" pitchFamily="18" charset="0"/>
              </a:rPr>
              <a:t>9</a:t>
            </a:r>
          </a:p>
          <a:p>
            <a:pPr algn="ctr"/>
            <a:r>
              <a:rPr lang="en-US" sz="1400" b="1" dirty="0" smtClean="0">
                <a:effectLst>
                  <a:outerShdw blurRad="38100" dist="38100" dir="2700000" algn="tl">
                    <a:srgbClr val="000000">
                      <a:alpha val="43137"/>
                    </a:srgbClr>
                  </a:outerShdw>
                </a:effectLst>
                <a:latin typeface="Times New Roman" pitchFamily="18" charset="0"/>
                <a:cs typeface="Times New Roman" pitchFamily="18" charset="0"/>
              </a:rPr>
              <a:t>Armored </a:t>
            </a:r>
            <a:r>
              <a:rPr lang="en-US" sz="1400" b="1" dirty="0">
                <a:effectLst>
                  <a:outerShdw blurRad="38100" dist="38100" dir="2700000" algn="tl">
                    <a:srgbClr val="000000">
                      <a:alpha val="43137"/>
                    </a:srgbClr>
                  </a:outerShdw>
                </a:effectLst>
                <a:latin typeface="Times New Roman" pitchFamily="18" charset="0"/>
                <a:cs typeface="Times New Roman" pitchFamily="18" charset="0"/>
              </a:rPr>
              <a:t>Brigade: 9</a:t>
            </a:r>
          </a:p>
          <a:p>
            <a:pPr algn="ctr"/>
            <a:r>
              <a:rPr lang="en-US" sz="1400" b="1" dirty="0">
                <a:effectLst>
                  <a:outerShdw blurRad="38100" dist="38100" dir="2700000" algn="tl">
                    <a:srgbClr val="000000">
                      <a:alpha val="43137"/>
                    </a:srgbClr>
                  </a:outerShdw>
                </a:effectLst>
                <a:latin typeface="Times New Roman" pitchFamily="18" charset="0"/>
                <a:cs typeface="Times New Roman" pitchFamily="18" charset="0"/>
              </a:rPr>
              <a:t>Artillery Division: 3</a:t>
            </a:r>
          </a:p>
          <a:p>
            <a:pPr algn="ctr"/>
            <a:r>
              <a:rPr lang="en-US" sz="1400" b="1" dirty="0">
                <a:effectLst>
                  <a:outerShdw blurRad="38100" dist="38100" dir="2700000" algn="tl">
                    <a:srgbClr val="000000">
                      <a:alpha val="43137"/>
                    </a:srgbClr>
                  </a:outerShdw>
                </a:effectLst>
                <a:latin typeface="Times New Roman" pitchFamily="18" charset="0"/>
                <a:cs typeface="Times New Roman" pitchFamily="18" charset="0"/>
              </a:rPr>
              <a:t>Artillery Brigade: 15</a:t>
            </a:r>
          </a:p>
          <a:p>
            <a:pPr algn="ctr"/>
            <a:r>
              <a:rPr lang="en-US" sz="1400" b="1" dirty="0">
                <a:effectLst>
                  <a:outerShdw blurRad="38100" dist="38100" dir="2700000" algn="tl">
                    <a:srgbClr val="000000">
                      <a:alpha val="43137"/>
                    </a:srgbClr>
                  </a:outerShdw>
                </a:effectLst>
                <a:latin typeface="Times New Roman" pitchFamily="18" charset="0"/>
                <a:cs typeface="Times New Roman" pitchFamily="18" charset="0"/>
              </a:rPr>
              <a:t>Helicopter Regiment: </a:t>
            </a:r>
            <a:r>
              <a:rPr lang="en-US" sz="1400" b="1" dirty="0" smtClean="0">
                <a:effectLst>
                  <a:outerShdw blurRad="38100" dist="38100" dir="2700000" algn="tl">
                    <a:srgbClr val="000000">
                      <a:alpha val="43137"/>
                    </a:srgbClr>
                  </a:outerShdw>
                </a:effectLst>
                <a:latin typeface="Times New Roman" pitchFamily="18" charset="0"/>
                <a:cs typeface="Times New Roman" pitchFamily="18" charset="0"/>
              </a:rPr>
              <a:t>10</a:t>
            </a:r>
            <a:endParaRPr lang="en-US" sz="14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Box 8"/>
          <p:cNvSpPr txBox="1"/>
          <p:nvPr/>
        </p:nvSpPr>
        <p:spPr>
          <a:xfrm>
            <a:off x="5105400" y="4696599"/>
            <a:ext cx="2895600" cy="2062103"/>
          </a:xfrm>
          <a:prstGeom prst="rect">
            <a:avLst/>
          </a:prstGeom>
          <a:noFill/>
        </p:spPr>
        <p:txBody>
          <a:bodyPr wrap="square" rtlCol="0">
            <a:spAutoFit/>
          </a:bodyPr>
          <a:lstStyle/>
          <a:p>
            <a:r>
              <a:rPr lang="en-US" sz="2000" b="1" dirty="0" smtClean="0">
                <a:effectLst>
                  <a:outerShdw blurRad="38100" dist="38100" dir="2700000" algn="tl">
                    <a:srgbClr val="000000">
                      <a:alpha val="43137"/>
                    </a:srgbClr>
                  </a:outerShdw>
                </a:effectLst>
                <a:latin typeface="Times New Roman" pitchFamily="18" charset="0"/>
                <a:cs typeface="Times New Roman" pitchFamily="18" charset="0"/>
              </a:rPr>
              <a:t>Equipment</a:t>
            </a:r>
          </a:p>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Main Battle Tank: 7,500</a:t>
            </a:r>
          </a:p>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IFV: 2,000</a:t>
            </a:r>
          </a:p>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APC: 5,500</a:t>
            </a:r>
          </a:p>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Artillery Pieces: &gt;20,000</a:t>
            </a:r>
          </a:p>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Helicopter: 400</a:t>
            </a:r>
          </a:p>
          <a:p>
            <a:endParaRPr lang="en-US" b="1" dirty="0">
              <a:solidFill>
                <a:schemeClr val="bg1"/>
              </a:solidFill>
              <a:effectLst>
                <a:outerShdw blurRad="38100" dist="38100" dir="2700000" algn="tl">
                  <a:srgbClr val="000000">
                    <a:alpha val="43137"/>
                  </a:srgbClr>
                </a:outerShdw>
              </a:effectLst>
            </a:endParaRPr>
          </a:p>
        </p:txBody>
      </p:sp>
      <p:sp>
        <p:nvSpPr>
          <p:cNvPr id="10" name="TextBox 9"/>
          <p:cNvSpPr txBox="1"/>
          <p:nvPr/>
        </p:nvSpPr>
        <p:spPr>
          <a:xfrm>
            <a:off x="4724400" y="4465767"/>
            <a:ext cx="3810000" cy="353943"/>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http://online.wsj.com/article/SB125605527932596783.html</a:t>
            </a:r>
            <a:endParaRPr lang="en-US" sz="800" dirty="0">
              <a:ea typeface="Calibri"/>
              <a:cs typeface="Times New Roman"/>
            </a:endParaRPr>
          </a:p>
          <a:p>
            <a:pPr>
              <a:spcAft>
                <a:spcPts val="1000"/>
              </a:spcAft>
            </a:pPr>
            <a:r>
              <a:rPr lang="en-US" sz="800" dirty="0">
                <a:ea typeface="Calibri"/>
                <a:cs typeface="Times New Roman"/>
              </a:rPr>
              <a:t> </a:t>
            </a:r>
          </a:p>
        </p:txBody>
      </p:sp>
    </p:spTree>
    <p:extLst>
      <p:ext uri="{BB962C8B-B14F-4D97-AF65-F5344CB8AC3E}">
        <p14:creationId xmlns:p14="http://schemas.microsoft.com/office/powerpoint/2010/main" val="121460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effectLst>
                  <a:outerShdw blurRad="38100" dist="38100" dir="2700000" algn="tl">
                    <a:srgbClr val="000000">
                      <a:alpha val="43137"/>
                    </a:srgbClr>
                  </a:outerShdw>
                </a:effectLst>
                <a:latin typeface="Times New Roman" pitchFamily="18" charset="0"/>
                <a:cs typeface="Times New Roman" pitchFamily="18" charset="0"/>
              </a:rPr>
              <a:t>People’s Liberation Army</a:t>
            </a:r>
            <a:br>
              <a:rPr lang="en-US" b="1" dirty="0">
                <a:effectLst>
                  <a:outerShdw blurRad="38100" dist="38100" dir="2700000" algn="tl">
                    <a:srgbClr val="000000">
                      <a:alpha val="43137"/>
                    </a:srgbClr>
                  </a:outerShdw>
                </a:effectLst>
                <a:latin typeface="Times New Roman" pitchFamily="18" charset="0"/>
                <a:cs typeface="Times New Roman" pitchFamily="18" charset="0"/>
              </a:rPr>
            </a:br>
            <a:r>
              <a:rPr lang="en-US" sz="4000" b="1" dirty="0">
                <a:effectLst>
                  <a:outerShdw blurRad="38100" dist="38100" dir="2700000" algn="tl">
                    <a:srgbClr val="000000">
                      <a:alpha val="43137"/>
                    </a:srgbClr>
                  </a:outerShdw>
                </a:effectLst>
                <a:latin typeface="Times New Roman" pitchFamily="18" charset="0"/>
                <a:cs typeface="Times New Roman" pitchFamily="18" charset="0"/>
              </a:rPr>
              <a:t>Special Operations Forces (SOF)-Army</a:t>
            </a:r>
            <a:endParaRPr lang="en-US" sz="4000" dirty="0"/>
          </a:p>
        </p:txBody>
      </p:sp>
      <p:pic>
        <p:nvPicPr>
          <p:cNvPr id="10" name="Content Placeholder 9"/>
          <p:cNvPicPr>
            <a:picLocks noGrp="1" noChangeAspect="1"/>
          </p:cNvPicPr>
          <p:nvPr>
            <p:ph sz="half" idx="2"/>
          </p:nvPr>
        </p:nvPicPr>
        <p:blipFill rotWithShape="1">
          <a:blip r:embed="rId3" cstate="email">
            <a:duotone>
              <a:prstClr val="black"/>
              <a:schemeClr val="accent3">
                <a:tint val="45000"/>
                <a:satMod val="400000"/>
              </a:schemeClr>
            </a:duotone>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685800" y="2209800"/>
            <a:ext cx="3947356" cy="2958206"/>
          </a:xfrm>
          <a:prstGeom prst="rect">
            <a:avLst/>
          </a:prstGeom>
          <a:noFill/>
          <a:ln>
            <a:noFill/>
          </a:ln>
        </p:spPr>
      </p:pic>
      <p:sp>
        <p:nvSpPr>
          <p:cNvPr id="11" name="Content Placeholder 4"/>
          <p:cNvSpPr>
            <a:spLocks noGrp="1"/>
          </p:cNvSpPr>
          <p:nvPr>
            <p:ph sz="quarter" idx="4"/>
          </p:nvPr>
        </p:nvSpPr>
        <p:spPr>
          <a:xfrm>
            <a:off x="4645025" y="1524000"/>
            <a:ext cx="4041775" cy="4602163"/>
          </a:xfrm>
        </p:spPr>
        <p:txBody>
          <a:bodyPr>
            <a:normAutofit fontScale="92500" lnSpcReduction="10000"/>
          </a:bodyPr>
          <a:lstStyle/>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One SOF unit assigned to each of the seven military regions</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Three missions</a:t>
            </a:r>
          </a:p>
          <a:p>
            <a:pPr lvl="2"/>
            <a:r>
              <a:rPr lang="en-US" b="1" dirty="0">
                <a:effectLst>
                  <a:outerShdw blurRad="38100" dist="38100" dir="2700000" algn="tl">
                    <a:srgbClr val="000000">
                      <a:alpha val="43137"/>
                    </a:srgbClr>
                  </a:outerShdw>
                </a:effectLst>
                <a:latin typeface="Times New Roman" pitchFamily="18" charset="0"/>
                <a:cs typeface="Times New Roman" pitchFamily="18" charset="0"/>
              </a:rPr>
              <a:t>Direct Action</a:t>
            </a:r>
          </a:p>
          <a:p>
            <a:pPr lvl="2"/>
            <a:r>
              <a:rPr lang="en-US" b="1" dirty="0">
                <a:effectLst>
                  <a:outerShdw blurRad="38100" dist="38100" dir="2700000" algn="tl">
                    <a:srgbClr val="000000">
                      <a:alpha val="43137"/>
                    </a:srgbClr>
                  </a:outerShdw>
                </a:effectLst>
                <a:latin typeface="Times New Roman" pitchFamily="18" charset="0"/>
                <a:cs typeface="Times New Roman" pitchFamily="18" charset="0"/>
              </a:rPr>
              <a:t>Special Reconnaissance</a:t>
            </a:r>
          </a:p>
          <a:p>
            <a:pPr lvl="2"/>
            <a:r>
              <a:rPr lang="en-US" b="1" dirty="0">
                <a:effectLst>
                  <a:outerShdw blurRad="38100" dist="38100" dir="2700000" algn="tl">
                    <a:srgbClr val="000000">
                      <a:alpha val="43137"/>
                    </a:srgbClr>
                  </a:outerShdw>
                </a:effectLst>
                <a:latin typeface="Times New Roman" pitchFamily="18" charset="0"/>
                <a:cs typeface="Times New Roman" pitchFamily="18" charset="0"/>
              </a:rPr>
              <a:t>Counterterrorism</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Typically commanded by an Intelligence Department at the military region level but sometimes at the Group Army level</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Kinetically focused, no specialization in unconventional warfare or civil affairs</a:t>
            </a:r>
          </a:p>
          <a:p>
            <a:pPr marL="457200" lvl="1" indent="0">
              <a:buNone/>
            </a:pPr>
            <a:endParaRPr lang="en-US" b="1" dirty="0">
              <a:solidFill>
                <a:schemeClr val="bg1"/>
              </a:solidFill>
              <a:effectLst>
                <a:outerShdw blurRad="38100" dist="38100" dir="2700000" algn="tl">
                  <a:srgbClr val="000000">
                    <a:alpha val="43137"/>
                  </a:srgbClr>
                </a:outerShdw>
              </a:effectLst>
            </a:endParaRPr>
          </a:p>
          <a:p>
            <a:pPr lvl="2"/>
            <a:endParaRPr lang="en-US" b="1" dirty="0">
              <a:solidFill>
                <a:schemeClr val="bg1"/>
              </a:solidFill>
              <a:effectLst>
                <a:outerShdw blurRad="38100" dist="38100" dir="2700000" algn="tl">
                  <a:srgbClr val="000000">
                    <a:alpha val="43137"/>
                  </a:srgbClr>
                </a:outerShdw>
              </a:effectLst>
            </a:endParaRPr>
          </a:p>
          <a:p>
            <a:pPr marL="457200" lvl="1" indent="0">
              <a:buNone/>
            </a:pPr>
            <a:endParaRPr lang="en-US" b="1" dirty="0">
              <a:solidFill>
                <a:schemeClr val="bg1"/>
              </a:solidFill>
              <a:effectLst>
                <a:outerShdw blurRad="38100" dist="38100" dir="2700000" algn="tl">
                  <a:srgbClr val="000000">
                    <a:alpha val="43137"/>
                  </a:srgbClr>
                </a:outerShdw>
              </a:effectLst>
            </a:endParaRPr>
          </a:p>
          <a:p>
            <a:pPr lvl="1"/>
            <a:endParaRPr lang="en-US" b="1" dirty="0">
              <a:solidFill>
                <a:schemeClr val="bg1"/>
              </a:solidFill>
              <a:effectLst>
                <a:outerShdw blurRad="38100" dist="38100" dir="2700000" algn="tl">
                  <a:srgbClr val="000000">
                    <a:alpha val="43137"/>
                  </a:srgbClr>
                </a:outerShdw>
              </a:effectLst>
            </a:endParaRPr>
          </a:p>
          <a:p>
            <a:pPr lvl="2"/>
            <a:endParaRPr lang="en-US" b="1" dirty="0">
              <a:solidFill>
                <a:schemeClr val="bg1"/>
              </a:solidFill>
              <a:effectLst>
                <a:outerShdw blurRad="38100" dist="38100" dir="2700000" algn="tl">
                  <a:srgbClr val="000000">
                    <a:alpha val="43137"/>
                  </a:srgbClr>
                </a:outerShdw>
              </a:effectLst>
            </a:endParaRPr>
          </a:p>
        </p:txBody>
      </p:sp>
      <p:sp>
        <p:nvSpPr>
          <p:cNvPr id="12" name="TextBox 11"/>
          <p:cNvSpPr txBox="1"/>
          <p:nvPr/>
        </p:nvSpPr>
        <p:spPr>
          <a:xfrm>
            <a:off x="914400" y="5218584"/>
            <a:ext cx="3505200" cy="230832"/>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http://sofrep.com/10144/chinese-special-operations-forces/</a:t>
            </a:r>
            <a:endParaRPr lang="en-US" sz="800" dirty="0">
              <a:ea typeface="Calibri"/>
              <a:cs typeface="Times New Roman"/>
            </a:endParaRPr>
          </a:p>
        </p:txBody>
      </p:sp>
    </p:spTree>
    <p:extLst>
      <p:ext uri="{BB962C8B-B14F-4D97-AF65-F5344CB8AC3E}">
        <p14:creationId xmlns:p14="http://schemas.microsoft.com/office/powerpoint/2010/main" val="42031932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0200" y="304800"/>
            <a:ext cx="5943600" cy="762000"/>
          </a:xfrm>
        </p:spPr>
        <p:txBody>
          <a:bodyPr>
            <a:noAutofit/>
          </a:bodyPr>
          <a:lstStyle/>
          <a:p>
            <a:pPr algn="ctr"/>
            <a:r>
              <a:rPr lang="en-US" sz="3200" dirty="0">
                <a:effectLst>
                  <a:outerShdw blurRad="50800" dist="38100" dir="2700000" algn="tl" rotWithShape="0">
                    <a:prstClr val="black">
                      <a:alpha val="40000"/>
                    </a:prstClr>
                  </a:outerShdw>
                </a:effectLst>
                <a:latin typeface="Times New Roman" pitchFamily="18" charset="0"/>
                <a:cs typeface="Times New Roman" pitchFamily="18" charset="0"/>
              </a:rPr>
              <a:t>People’s Liberation Army Navy (PLAN)</a:t>
            </a:r>
            <a:endParaRPr lang="en-US" sz="3200" dirty="0"/>
          </a:p>
        </p:txBody>
      </p:sp>
      <p:sp>
        <p:nvSpPr>
          <p:cNvPr id="6" name="Text Placeholder 5"/>
          <p:cNvSpPr>
            <a:spLocks noGrp="1"/>
          </p:cNvSpPr>
          <p:nvPr>
            <p:ph type="body" sz="half" idx="2"/>
          </p:nvPr>
        </p:nvSpPr>
        <p:spPr>
          <a:xfrm>
            <a:off x="609600" y="1447800"/>
            <a:ext cx="4419600" cy="3581400"/>
          </a:xfrm>
        </p:spPr>
        <p:txBody>
          <a:bodyPr>
            <a:normAutofit fontScale="70000" lnSpcReduction="20000"/>
          </a:bodyPr>
          <a:lstStyle/>
          <a:p>
            <a:r>
              <a:rPr lang="en-US" sz="2400" b="1" dirty="0">
                <a:effectLst>
                  <a:outerShdw blurRad="50800" dist="38100" dir="2700000" algn="tl" rotWithShape="0">
                    <a:prstClr val="black">
                      <a:alpha val="40000"/>
                    </a:prstClr>
                  </a:outerShdw>
                </a:effectLst>
                <a:latin typeface="Times New Roman" pitchFamily="18" charset="0"/>
                <a:cs typeface="Times New Roman" pitchFamily="18" charset="0"/>
              </a:rPr>
              <a:t>Modernization since the 1980’s driven by possible military conflict with Taiwan and the need to protect sea lines of communication</a:t>
            </a:r>
          </a:p>
          <a:p>
            <a:r>
              <a:rPr lang="en-US" sz="2400" b="1" dirty="0">
                <a:effectLst>
                  <a:outerShdw blurRad="50800" dist="38100" dir="2700000" algn="tl" rotWithShape="0">
                    <a:prstClr val="black">
                      <a:alpha val="40000"/>
                    </a:prstClr>
                  </a:outerShdw>
                </a:effectLst>
                <a:latin typeface="Times New Roman" pitchFamily="18" charset="0"/>
                <a:cs typeface="Times New Roman" pitchFamily="18" charset="0"/>
              </a:rPr>
              <a:t>-Three phase development strategy</a:t>
            </a:r>
          </a:p>
          <a:p>
            <a:pPr lvl="1"/>
            <a:r>
              <a:rPr lang="en-US" sz="2200" b="1" dirty="0">
                <a:effectLst>
                  <a:outerShdw blurRad="50800" dist="38100" dir="2700000" algn="tl" rotWithShape="0">
                    <a:prstClr val="black">
                      <a:alpha val="40000"/>
                    </a:prstClr>
                  </a:outerShdw>
                </a:effectLst>
                <a:latin typeface="Times New Roman" pitchFamily="18" charset="0"/>
                <a:cs typeface="Times New Roman" pitchFamily="18" charset="0"/>
              </a:rPr>
              <a:t>Operate within first island chain (Japan, Taiwan, Philippines)</a:t>
            </a:r>
          </a:p>
          <a:p>
            <a:pPr lvl="1"/>
            <a:r>
              <a:rPr lang="en-US" sz="2200" b="1" dirty="0">
                <a:effectLst>
                  <a:outerShdw blurRad="50800" dist="38100" dir="2700000" algn="tl" rotWithShape="0">
                    <a:prstClr val="black">
                      <a:alpha val="40000"/>
                    </a:prstClr>
                  </a:outerShdw>
                </a:effectLst>
                <a:latin typeface="Times New Roman" pitchFamily="18" charset="0"/>
                <a:cs typeface="Times New Roman" pitchFamily="18" charset="0"/>
              </a:rPr>
              <a:t>Operate within second island chain (Guam, Indonesia, Australia)</a:t>
            </a:r>
          </a:p>
          <a:p>
            <a:pPr lvl="1"/>
            <a:r>
              <a:rPr lang="en-US" sz="2200" b="1" dirty="0">
                <a:effectLst>
                  <a:outerShdw blurRad="50800" dist="38100" dir="2700000" algn="tl" rotWithShape="0">
                    <a:prstClr val="black">
                      <a:alpha val="40000"/>
                    </a:prstClr>
                  </a:outerShdw>
                </a:effectLst>
                <a:latin typeface="Times New Roman" pitchFamily="18" charset="0"/>
                <a:cs typeface="Times New Roman" pitchFamily="18" charset="0"/>
              </a:rPr>
              <a:t>Global naval force by mid-21</a:t>
            </a:r>
            <a:r>
              <a:rPr lang="en-US" sz="2200" b="1" baseline="30000" dirty="0">
                <a:effectLst>
                  <a:outerShdw blurRad="50800" dist="38100" dir="2700000" algn="tl" rotWithShape="0">
                    <a:prstClr val="black">
                      <a:alpha val="40000"/>
                    </a:prstClr>
                  </a:outerShdw>
                </a:effectLst>
                <a:latin typeface="Times New Roman" pitchFamily="18" charset="0"/>
                <a:cs typeface="Times New Roman" pitchFamily="18" charset="0"/>
              </a:rPr>
              <a:t>st</a:t>
            </a:r>
            <a:r>
              <a:rPr lang="en-US" sz="2200" b="1" dirty="0">
                <a:effectLst>
                  <a:outerShdw blurRad="50800" dist="38100" dir="2700000" algn="tl" rotWithShape="0">
                    <a:prstClr val="black">
                      <a:alpha val="40000"/>
                    </a:prstClr>
                  </a:outerShdw>
                </a:effectLst>
                <a:latin typeface="Times New Roman" pitchFamily="18" charset="0"/>
                <a:cs typeface="Times New Roman" pitchFamily="18" charset="0"/>
              </a:rPr>
              <a:t> Century</a:t>
            </a:r>
          </a:p>
          <a:p>
            <a:r>
              <a:rPr lang="en-US" sz="2400" b="1" dirty="0">
                <a:effectLst>
                  <a:outerShdw blurRad="50800" dist="38100" dir="2700000" algn="tl" rotWithShape="0">
                    <a:prstClr val="black">
                      <a:alpha val="40000"/>
                    </a:prstClr>
                  </a:outerShdw>
                </a:effectLst>
                <a:latin typeface="Times New Roman" pitchFamily="18" charset="0"/>
                <a:cs typeface="Times New Roman" pitchFamily="18" charset="0"/>
              </a:rPr>
              <a:t>Can be supported by merchant naval fleet in times of crisis</a:t>
            </a:r>
          </a:p>
          <a:p>
            <a:r>
              <a:rPr lang="en-US" sz="2400" b="1" dirty="0">
                <a:effectLst>
                  <a:outerShdw blurRad="50800" dist="38100" dir="2700000" algn="tl" rotWithShape="0">
                    <a:prstClr val="black">
                      <a:alpha val="40000"/>
                    </a:prstClr>
                  </a:outerShdw>
                </a:effectLst>
                <a:latin typeface="Times New Roman" pitchFamily="18" charset="0"/>
                <a:cs typeface="Times New Roman" pitchFamily="18" charset="0"/>
              </a:rPr>
              <a:t>Force size: 255,000 (10,000 Marines)</a:t>
            </a:r>
          </a:p>
          <a:p>
            <a:r>
              <a:rPr lang="en-US" sz="2400" b="1" dirty="0">
                <a:effectLst>
                  <a:outerShdw blurRad="50800" dist="38100" dir="2700000" algn="tl" rotWithShape="0">
                    <a:prstClr val="black">
                      <a:alpha val="40000"/>
                    </a:prstClr>
                  </a:outerShdw>
                </a:effectLst>
                <a:latin typeface="Times New Roman" pitchFamily="18" charset="0"/>
                <a:cs typeface="Times New Roman" pitchFamily="18" charset="0"/>
              </a:rPr>
              <a:t>Single aircraft carrier added in 2012</a:t>
            </a:r>
          </a:p>
          <a:p>
            <a:endParaRPr lang="en-US" dirty="0">
              <a:latin typeface="Times New Roman" pitchFamily="18" charset="0"/>
              <a:cs typeface="Times New Roman" pitchFamily="18" charset="0"/>
            </a:endParaRPr>
          </a:p>
        </p:txBody>
      </p:sp>
      <p:pic>
        <p:nvPicPr>
          <p:cNvPr id="7" name="Picture 2"/>
          <p:cNvPicPr>
            <a:picLocks noGrp="1" noChangeAspect="1" noChangeArrowheads="1"/>
          </p:cNvPicPr>
          <p:nvPr>
            <p:ph type="pic" idx="1"/>
          </p:nvPr>
        </p:nvPicPr>
        <p:blipFill rotWithShape="1">
          <a:blip r:embed="rId3" cstate="email">
            <a:duotone>
              <a:prstClr val="black"/>
              <a:schemeClr val="tx2">
                <a:tint val="45000"/>
                <a:satMod val="400000"/>
              </a:schemeClr>
            </a:duotone>
            <a:lum contrast="-4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187" b="187"/>
          <a:stretch/>
        </p:blipFill>
        <p:spPr bwMode="auto">
          <a:xfrm>
            <a:off x="5257800" y="1143000"/>
            <a:ext cx="364514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9600" y="4499789"/>
            <a:ext cx="2743200" cy="3046988"/>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Surface Force</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Destroyer: 26</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Frigate: 49</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Large landing Ship: 27</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Medium landing Ship: 31</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Fast attack craft: 200+</a:t>
            </a:r>
          </a:p>
          <a:p>
            <a:endParaRPr lang="en-US" sz="16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Marine Corps</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Manpower: 10,000</a:t>
            </a:r>
          </a:p>
          <a:p>
            <a:endParaRPr lang="en-US" sz="1400" dirty="0" smtClean="0">
              <a:effectLst>
                <a:outerShdw blurRad="38100" dist="38100" dir="2700000" algn="tl">
                  <a:srgbClr val="000000">
                    <a:alpha val="43137"/>
                  </a:srgbClr>
                </a:outerShdw>
              </a:effectLst>
              <a:latin typeface="Times New Roman" pitchFamily="18" charset="0"/>
              <a:cs typeface="Times New Roman" pitchFamily="18" charset="0"/>
            </a:endParaRPr>
          </a:p>
          <a:p>
            <a:endParaRPr lang="en-US" sz="1400" dirty="0" smtClean="0">
              <a:solidFill>
                <a:schemeClr val="bg1"/>
              </a:solidFill>
              <a:effectLst>
                <a:outerShdw blurRad="38100" dist="38100" dir="2700000" algn="tl">
                  <a:srgbClr val="000000">
                    <a:alpha val="43137"/>
                  </a:srgbClr>
                </a:outerShdw>
              </a:effectLst>
            </a:endParaRPr>
          </a:p>
          <a:p>
            <a:endParaRPr lang="en-US" dirty="0"/>
          </a:p>
        </p:txBody>
      </p:sp>
      <p:sp>
        <p:nvSpPr>
          <p:cNvPr id="9" name="TextBox 8"/>
          <p:cNvSpPr txBox="1"/>
          <p:nvPr/>
        </p:nvSpPr>
        <p:spPr>
          <a:xfrm>
            <a:off x="3505200" y="4622899"/>
            <a:ext cx="2743200" cy="2800767"/>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Submarine Force</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SSBN: 3</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SSN: 5~7</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SSK: 56</a:t>
            </a:r>
          </a:p>
          <a:p>
            <a:endParaRPr lang="en-US" sz="1600" b="1"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Naval Aviation</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Manpower: 26,000</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Aircraft: 400~500</a:t>
            </a:r>
          </a:p>
          <a:p>
            <a:endParaRPr lang="en-US" sz="1400" dirty="0" smtClean="0">
              <a:solidFill>
                <a:schemeClr val="bg1"/>
              </a:solidFill>
              <a:effectLst>
                <a:outerShdw blurRad="38100" dist="38100" dir="2700000" algn="tl">
                  <a:srgbClr val="000000">
                    <a:alpha val="43137"/>
                  </a:srgbClr>
                </a:outerShdw>
              </a:effectLst>
            </a:endParaRPr>
          </a:p>
          <a:p>
            <a:endParaRPr lang="en-US" sz="1400" dirty="0" smtClean="0">
              <a:solidFill>
                <a:schemeClr val="bg1"/>
              </a:solidFill>
              <a:effectLst>
                <a:outerShdw blurRad="38100" dist="38100" dir="2700000" algn="tl">
                  <a:srgbClr val="000000">
                    <a:alpha val="43137"/>
                  </a:srgbClr>
                </a:outerShdw>
              </a:effectLst>
            </a:endParaRPr>
          </a:p>
          <a:p>
            <a:endParaRPr lang="en-US" dirty="0"/>
          </a:p>
        </p:txBody>
      </p:sp>
      <p:sp>
        <p:nvSpPr>
          <p:cNvPr id="10" name="TextBox 9"/>
          <p:cNvSpPr txBox="1"/>
          <p:nvPr/>
        </p:nvSpPr>
        <p:spPr>
          <a:xfrm>
            <a:off x="6248400" y="4343400"/>
            <a:ext cx="2743200" cy="286232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itchFamily="18" charset="0"/>
                <a:cs typeface="Times New Roman" pitchFamily="18" charset="0"/>
              </a:rPr>
              <a:t>Major Naval Bases </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Lushun</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Qingdao</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Shanghai (Wusong)</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Zhoushan</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Fuzhou</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Xiamen</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Guangzhou</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Zhanjiang</a:t>
            </a:r>
          </a:p>
          <a:p>
            <a:r>
              <a:rPr lang="en-US" sz="1600" b="1" dirty="0" smtClean="0">
                <a:effectLst>
                  <a:outerShdw blurRad="38100" dist="38100" dir="2700000" algn="tl">
                    <a:srgbClr val="000000">
                      <a:alpha val="43137"/>
                    </a:srgbClr>
                  </a:outerShdw>
                </a:effectLst>
                <a:latin typeface="Times New Roman" pitchFamily="18" charset="0"/>
                <a:cs typeface="Times New Roman" pitchFamily="18" charset="0"/>
              </a:rPr>
              <a:t>Yulin</a:t>
            </a:r>
          </a:p>
          <a:p>
            <a:endParaRPr lang="en-US" dirty="0">
              <a:solidFill>
                <a:schemeClr val="bg1"/>
              </a:solidFill>
              <a:effectLst>
                <a:outerShdw blurRad="38100" dist="38100" dir="2700000" algn="tl">
                  <a:srgbClr val="000000">
                    <a:alpha val="43137"/>
                  </a:srgbClr>
                </a:outerShdw>
              </a:effectLst>
            </a:endParaRPr>
          </a:p>
        </p:txBody>
      </p:sp>
      <p:sp>
        <p:nvSpPr>
          <p:cNvPr id="11" name="TextBox 10"/>
          <p:cNvSpPr txBox="1"/>
          <p:nvPr/>
        </p:nvSpPr>
        <p:spPr>
          <a:xfrm>
            <a:off x="5105400" y="4130457"/>
            <a:ext cx="3886200" cy="338554"/>
          </a:xfrm>
          <a:prstGeom prst="rect">
            <a:avLst/>
          </a:prstGeom>
          <a:noFill/>
        </p:spPr>
        <p:txBody>
          <a:bodyPr wrap="square" rtlCol="0">
            <a:spAutoFit/>
          </a:bodyPr>
          <a:lstStyle/>
          <a:p>
            <a:pPr marL="508000" marR="0" indent="-508000">
              <a:spcBef>
                <a:spcPts val="0"/>
              </a:spcBef>
              <a:spcAft>
                <a:spcPts val="0"/>
              </a:spcAft>
            </a:pPr>
            <a:r>
              <a:rPr lang="en-US" sz="800" dirty="0" smtClean="0"/>
              <a:t>Source: </a:t>
            </a:r>
            <a:r>
              <a:rPr lang="en-US" sz="800" dirty="0">
                <a:latin typeface="Times New Roman"/>
                <a:ea typeface="Calibri"/>
                <a:cs typeface="Times New Roman"/>
              </a:rPr>
              <a:t>http://weapons.technology.youngester.com/2012/11/chinese-j-15-operation-on-aircraft.html</a:t>
            </a:r>
            <a:endParaRPr lang="en-US" sz="800" dirty="0">
              <a:ea typeface="Calibri"/>
              <a:cs typeface="Times New Roman"/>
            </a:endParaRPr>
          </a:p>
        </p:txBody>
      </p:sp>
    </p:spTree>
    <p:extLst>
      <p:ext uri="{BB962C8B-B14F-4D97-AF65-F5344CB8AC3E}">
        <p14:creationId xmlns:p14="http://schemas.microsoft.com/office/powerpoint/2010/main" val="838231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People’s Liberation Army Air Force (PLAAF)</a:t>
            </a:r>
            <a:endParaRPr lang="en-US" dirty="0"/>
          </a:p>
        </p:txBody>
      </p:sp>
      <p:sp>
        <p:nvSpPr>
          <p:cNvPr id="6" name="Content Placeholder 5"/>
          <p:cNvSpPr>
            <a:spLocks noGrp="1"/>
          </p:cNvSpPr>
          <p:nvPr>
            <p:ph sz="half" idx="2"/>
          </p:nvPr>
        </p:nvSpPr>
        <p:spPr>
          <a:xfrm>
            <a:off x="4648200" y="1447800"/>
            <a:ext cx="4038600" cy="3429000"/>
          </a:xfrm>
        </p:spPr>
        <p:txBody>
          <a:bodyPr>
            <a:normAutofit fontScale="62500" lnSpcReduction="20000"/>
          </a:bodyPr>
          <a:lstStyle/>
          <a:p>
            <a:r>
              <a:rPr lang="en-US" sz="2900" b="1" dirty="0">
                <a:effectLst>
                  <a:outerShdw blurRad="50800" dist="38100" dir="2700000" algn="tl" rotWithShape="0">
                    <a:prstClr val="black">
                      <a:alpha val="40000"/>
                    </a:prstClr>
                  </a:outerShdw>
                </a:effectLst>
                <a:latin typeface="Times New Roman" pitchFamily="18" charset="0"/>
                <a:cs typeface="Times New Roman" pitchFamily="18" charset="0"/>
              </a:rPr>
              <a:t>Modernization over the last 15 years has resulted in decreased size however, increased technology and transition from defense only to offensive strike capable</a:t>
            </a:r>
          </a:p>
          <a:p>
            <a:r>
              <a:rPr lang="en-US" sz="2900" b="1" dirty="0">
                <a:effectLst>
                  <a:outerShdw blurRad="50800" dist="38100" dir="2700000" algn="tl" rotWithShape="0">
                    <a:prstClr val="black">
                      <a:alpha val="40000"/>
                    </a:prstClr>
                  </a:outerShdw>
                </a:effectLst>
                <a:latin typeface="Times New Roman" pitchFamily="18" charset="0"/>
                <a:cs typeface="Times New Roman" pitchFamily="18" charset="0"/>
              </a:rPr>
              <a:t>Current Efforts</a:t>
            </a:r>
          </a:p>
          <a:p>
            <a:pPr lvl="1"/>
            <a:r>
              <a:rPr lang="en-US" sz="2900" b="1" dirty="0">
                <a:effectLst>
                  <a:outerShdw blurRad="50800" dist="38100" dir="2700000" algn="tl" rotWithShape="0">
                    <a:prstClr val="black">
                      <a:alpha val="40000"/>
                    </a:prstClr>
                  </a:outerShdw>
                </a:effectLst>
                <a:latin typeface="Times New Roman" pitchFamily="18" charset="0"/>
                <a:cs typeface="Times New Roman" pitchFamily="18" charset="0"/>
              </a:rPr>
              <a:t>Procuring transport aircraft to increase airlift capabilities which = power projection</a:t>
            </a:r>
          </a:p>
          <a:p>
            <a:pPr lvl="1"/>
            <a:r>
              <a:rPr lang="en-US" sz="2900" b="1" dirty="0">
                <a:effectLst>
                  <a:outerShdw blurRad="50800" dist="38100" dir="2700000" algn="tl" rotWithShape="0">
                    <a:prstClr val="black">
                      <a:alpha val="40000"/>
                    </a:prstClr>
                  </a:outerShdw>
                </a:effectLst>
                <a:latin typeface="Times New Roman" pitchFamily="18" charset="0"/>
                <a:cs typeface="Times New Roman" pitchFamily="18" charset="0"/>
              </a:rPr>
              <a:t>Procuring combat support aircraft (tankers, AWACS, electronic warfare, intelligence collection)</a:t>
            </a:r>
          </a:p>
          <a:p>
            <a:r>
              <a:rPr lang="en-US" sz="2900" b="1" dirty="0">
                <a:effectLst>
                  <a:outerShdw blurRad="50800" dist="38100" dir="2700000" algn="tl" rotWithShape="0">
                    <a:prstClr val="black">
                      <a:alpha val="40000"/>
                    </a:prstClr>
                  </a:outerShdw>
                </a:effectLst>
                <a:latin typeface="Times New Roman" pitchFamily="18" charset="0"/>
                <a:cs typeface="Times New Roman" pitchFamily="18" charset="0"/>
              </a:rPr>
              <a:t>Strength:  400,000</a:t>
            </a:r>
          </a:p>
          <a:p>
            <a:pPr lvl="1"/>
            <a:endParaRPr lang="en-US" b="1" dirty="0">
              <a:solidFill>
                <a:schemeClr val="bg1"/>
              </a:solidFill>
              <a:effectLst>
                <a:outerShdw blurRad="50800" dist="38100" dir="2700000" algn="tl" rotWithShape="0">
                  <a:prstClr val="black">
                    <a:alpha val="40000"/>
                  </a:prstClr>
                </a:outerShdw>
              </a:effectLst>
            </a:endParaRPr>
          </a:p>
          <a:p>
            <a:pPr lvl="1"/>
            <a:endParaRPr lang="en-US" b="1" dirty="0" smtClean="0">
              <a:solidFill>
                <a:schemeClr val="bg1"/>
              </a:solidFill>
              <a:effectLst>
                <a:outerShdw blurRad="50800" dist="38100" dir="2700000" algn="tl" rotWithShape="0">
                  <a:prstClr val="black">
                    <a:alpha val="40000"/>
                  </a:prstClr>
                </a:outerShdw>
              </a:effectLst>
            </a:endParaRPr>
          </a:p>
          <a:p>
            <a:pPr marL="0" indent="0">
              <a:buNone/>
            </a:pPr>
            <a:endParaRPr lang="en-US" dirty="0">
              <a:latin typeface="Times New Roman" pitchFamily="18" charset="0"/>
              <a:cs typeface="Times New Roman" pitchFamily="18" charset="0"/>
            </a:endParaRPr>
          </a:p>
          <a:p>
            <a:pPr marL="0" indent="0">
              <a:buNone/>
            </a:pPr>
            <a:endParaRPr lang="en-US" dirty="0"/>
          </a:p>
        </p:txBody>
      </p:sp>
      <p:pic>
        <p:nvPicPr>
          <p:cNvPr id="307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576314"/>
            <a:ext cx="4313174" cy="3252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705600" y="4807182"/>
            <a:ext cx="2438400" cy="2031325"/>
          </a:xfrm>
          <a:prstGeom prst="rect">
            <a:avLst/>
          </a:prstGeom>
        </p:spPr>
        <p:txBody>
          <a:bodyPr wrap="square">
            <a:spAutoFit/>
          </a:bodyPr>
          <a:lstStyle/>
          <a:p>
            <a:r>
              <a:rPr lang="en-US" b="1" dirty="0">
                <a:effectLst>
                  <a:outerShdw blurRad="38100" dist="38100" dir="2700000" algn="tl">
                    <a:srgbClr val="000000">
                      <a:alpha val="43137"/>
                    </a:srgbClr>
                  </a:outerShdw>
                </a:effectLst>
                <a:latin typeface="Times New Roman" pitchFamily="18" charset="0"/>
                <a:cs typeface="Times New Roman" pitchFamily="18" charset="0"/>
              </a:rPr>
              <a:t>Surface-to-Air Missile Manpower: 210,000</a:t>
            </a:r>
          </a:p>
          <a:p>
            <a:r>
              <a:rPr lang="en-US" b="1" dirty="0">
                <a:effectLst>
                  <a:outerShdw blurRad="38100" dist="38100" dir="2700000" algn="tl">
                    <a:srgbClr val="000000">
                      <a:alpha val="43137"/>
                    </a:srgbClr>
                  </a:outerShdw>
                </a:effectLst>
                <a:latin typeface="Times New Roman" pitchFamily="18" charset="0"/>
                <a:cs typeface="Times New Roman" pitchFamily="18" charset="0"/>
              </a:rPr>
              <a:t>SAM launcher: 500</a:t>
            </a:r>
          </a:p>
          <a:p>
            <a:r>
              <a:rPr lang="en-US" b="1" dirty="0">
                <a:effectLst>
                  <a:outerShdw blurRad="38100" dist="38100" dir="2700000" algn="tl">
                    <a:srgbClr val="000000">
                      <a:alpha val="43137"/>
                    </a:srgbClr>
                  </a:outerShdw>
                </a:effectLst>
                <a:latin typeface="Times New Roman" pitchFamily="18" charset="0"/>
                <a:cs typeface="Times New Roman" pitchFamily="18" charset="0"/>
              </a:rPr>
              <a:t>AA gun: 16,000</a:t>
            </a:r>
          </a:p>
          <a:p>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a:effectLst>
                  <a:outerShdw blurRad="38100" dist="38100" dir="2700000" algn="tl">
                    <a:srgbClr val="000000">
                      <a:alpha val="43137"/>
                    </a:srgbClr>
                  </a:outerShdw>
                </a:effectLst>
                <a:latin typeface="Times New Roman" pitchFamily="18" charset="0"/>
                <a:cs typeface="Times New Roman" pitchFamily="18" charset="0"/>
              </a:rPr>
              <a:t>Airborne Force Manpower: 24,000</a:t>
            </a:r>
          </a:p>
        </p:txBody>
      </p:sp>
      <p:sp>
        <p:nvSpPr>
          <p:cNvPr id="9" name="TextBox 8"/>
          <p:cNvSpPr txBox="1"/>
          <p:nvPr/>
        </p:nvSpPr>
        <p:spPr>
          <a:xfrm>
            <a:off x="3124200" y="4807181"/>
            <a:ext cx="3200400" cy="2031325"/>
          </a:xfrm>
          <a:prstGeom prst="rect">
            <a:avLst/>
          </a:prstGeom>
          <a:noFill/>
        </p:spPr>
        <p:txBody>
          <a:bodyPr wrap="square" rtlCol="0">
            <a:spAutoFit/>
          </a:bodyPr>
          <a:lstStyle/>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Aircraft </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Bomber/attack: 600</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Fighter: 1,300</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AWACS: 4</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Large transport: 80</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Tanker: 10</a:t>
            </a:r>
          </a:p>
          <a:p>
            <a:pPr algn="r"/>
            <a:r>
              <a:rPr lang="en-US" b="1" dirty="0">
                <a:effectLst>
                  <a:outerShdw blurRad="38100" dist="38100" dir="2700000" algn="tl">
                    <a:srgbClr val="000000">
                      <a:alpha val="43137"/>
                    </a:srgbClr>
                  </a:outerShdw>
                </a:effectLst>
                <a:latin typeface="Times New Roman" pitchFamily="18" charset="0"/>
                <a:cs typeface="Times New Roman" pitchFamily="18" charset="0"/>
              </a:rPr>
              <a:t>Special mission: 30</a:t>
            </a:r>
          </a:p>
        </p:txBody>
      </p:sp>
      <p:sp>
        <p:nvSpPr>
          <p:cNvPr id="11" name="TextBox 10"/>
          <p:cNvSpPr txBox="1"/>
          <p:nvPr/>
        </p:nvSpPr>
        <p:spPr>
          <a:xfrm>
            <a:off x="228600" y="4837513"/>
            <a:ext cx="4038600" cy="510909"/>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http://theboresight.blogspot.com/2011/01/chinas-j-20-enters-stealth-fray.html</a:t>
            </a:r>
            <a:endParaRPr lang="en-US" sz="800" dirty="0">
              <a:ea typeface="Calibri"/>
              <a:cs typeface="Times New Roman"/>
            </a:endParaRPr>
          </a:p>
          <a:p>
            <a:pPr>
              <a:lnSpc>
                <a:spcPct val="115000"/>
              </a:lnSpc>
              <a:spcAft>
                <a:spcPts val="1000"/>
              </a:spcAft>
            </a:pPr>
            <a:r>
              <a:rPr lang="en-US" sz="800" dirty="0">
                <a:ea typeface="Calibri"/>
                <a:cs typeface="Times New Roman"/>
              </a:rPr>
              <a:t> </a:t>
            </a:r>
          </a:p>
        </p:txBody>
      </p:sp>
    </p:spTree>
    <p:extLst>
      <p:ext uri="{BB962C8B-B14F-4D97-AF65-F5344CB8AC3E}">
        <p14:creationId xmlns:p14="http://schemas.microsoft.com/office/powerpoint/2010/main" val="2750089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Second Artillery Corps</a:t>
            </a:r>
            <a:endParaRPr lang="en-US" dirty="0"/>
          </a:p>
        </p:txBody>
      </p:sp>
      <p:sp>
        <p:nvSpPr>
          <p:cNvPr id="5" name="Content Placeholder 4"/>
          <p:cNvSpPr>
            <a:spLocks noGrp="1"/>
          </p:cNvSpPr>
          <p:nvPr>
            <p:ph sz="half" idx="1"/>
          </p:nvPr>
        </p:nvSpPr>
        <p:spPr/>
        <p:txBody>
          <a:bodyPr>
            <a:normAutofit fontScale="77500" lnSpcReduction="20000"/>
          </a:bodyPr>
          <a:lstStyle/>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Strategic (independent) missile branch of PLA </a:t>
            </a:r>
          </a:p>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Land based ballistic and cruise missile force</a:t>
            </a:r>
          </a:p>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38 operational missile units in six bases countrywide</a:t>
            </a:r>
          </a:p>
          <a:p>
            <a:pPr lvl="1"/>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90,000 – 120,000 personnel</a:t>
            </a:r>
          </a:p>
          <a:p>
            <a:pPr lvl="1"/>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Majority of force focused on mobile short and theater/medium range</a:t>
            </a:r>
          </a:p>
          <a:p>
            <a:pPr lvl="1"/>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At least eight facilities support intercontinental ballistic missiles (ICBM)</a:t>
            </a:r>
          </a:p>
          <a:p>
            <a:pPr lvl="1"/>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Includes engineering and training support</a:t>
            </a:r>
          </a:p>
          <a:p>
            <a:endParaRPr lang="en-US" dirty="0"/>
          </a:p>
        </p:txBody>
      </p:sp>
      <p:pic>
        <p:nvPicPr>
          <p:cNvPr id="205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133600"/>
            <a:ext cx="4285128" cy="32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0" y="5410200"/>
            <a:ext cx="4343400" cy="620683"/>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http://www.wired.com/dangerroom/2012/03/killing-chinas-carrier-killer/</a:t>
            </a:r>
            <a:endParaRPr lang="en-US" sz="800" dirty="0">
              <a:ea typeface="Calibri"/>
              <a:cs typeface="Times New Roman"/>
            </a:endParaRPr>
          </a:p>
          <a:p>
            <a:pPr>
              <a:spcAft>
                <a:spcPts val="1000"/>
              </a:spcAft>
            </a:pPr>
            <a:r>
              <a:rPr lang="en-US" sz="800" dirty="0">
                <a:ea typeface="Calibri"/>
                <a:cs typeface="Times New Roman"/>
              </a:rPr>
              <a:t> </a:t>
            </a:r>
          </a:p>
          <a:p>
            <a:endParaRPr lang="en-US" sz="900" dirty="0"/>
          </a:p>
        </p:txBody>
      </p:sp>
    </p:spTree>
    <p:extLst>
      <p:ext uri="{BB962C8B-B14F-4D97-AF65-F5344CB8AC3E}">
        <p14:creationId xmlns:p14="http://schemas.microsoft.com/office/powerpoint/2010/main" val="2473813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Second Artillery Corps</a:t>
            </a:r>
            <a:endParaRPr lang="en-US" dirty="0"/>
          </a:p>
        </p:txBody>
      </p:sp>
      <p:sp>
        <p:nvSpPr>
          <p:cNvPr id="6" name="Content Placeholder 5"/>
          <p:cNvSpPr>
            <a:spLocks noGrp="1"/>
          </p:cNvSpPr>
          <p:nvPr>
            <p:ph sz="half" idx="2"/>
          </p:nvPr>
        </p:nvSpPr>
        <p:spPr/>
        <p:txBody>
          <a:bodyPr>
            <a:normAutofit fontScale="85000" lnSpcReduction="20000"/>
          </a:bodyPr>
          <a:lstStyle/>
          <a:p>
            <a:pPr lvl="0"/>
            <a:r>
              <a:rPr 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Nuclear retaliation campaign (he </a:t>
            </a:r>
            <a:r>
              <a:rPr lang="en-US"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fanji</a:t>
            </a:r>
            <a:r>
              <a:rPr 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en-US"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zhanyi</a:t>
            </a:r>
            <a:r>
              <a:rPr 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ja-JP" alt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核反击战役</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p>
          <a:p>
            <a:pPr lvl="1"/>
            <a:r>
              <a:rPr lang="en-US" altLang="ja-JP" sz="28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Central control</a:t>
            </a:r>
          </a:p>
          <a:p>
            <a:pPr lvl="1"/>
            <a:r>
              <a:rPr lang="en-US" altLang="ja-JP" sz="28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No first use policy</a:t>
            </a:r>
          </a:p>
          <a:p>
            <a:pPr lvl="1"/>
            <a:r>
              <a:rPr lang="en-US" altLang="ja-JP" sz="28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Dispersed deployment</a:t>
            </a:r>
          </a:p>
          <a:p>
            <a:pPr lvl="1"/>
            <a:r>
              <a:rPr lang="en-US" altLang="ja-JP" sz="28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Critical needs</a:t>
            </a:r>
          </a:p>
          <a:p>
            <a:pPr lvl="0"/>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Conventional missile attack campaigns (</a:t>
            </a:r>
            <a:r>
              <a:rPr lang="en-US" altLang="ja-JP"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changgui</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en-US" altLang="ja-JP"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daodan</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en-US" altLang="ja-JP"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tuji</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en-US" altLang="ja-JP" sz="3200" b="1" dirty="0" err="1">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zhanyi</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ja-JP" alt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常规导弹</a:t>
            </a:r>
          </a:p>
          <a:p>
            <a:pPr lvl="0"/>
            <a:r>
              <a:rPr lang="ja-JP" altLang="en-US"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突击战役</a:t>
            </a:r>
            <a:r>
              <a:rPr lang="en-US" altLang="ja-JP" sz="3200" b="1" dirty="0">
                <a:solidFill>
                  <a:prstClr val="black"/>
                </a:solidFill>
                <a:effectLst>
                  <a:outerShdw blurRad="50800" dist="38100" dir="2700000" algn="tl" rotWithShape="0">
                    <a:prstClr val="black">
                      <a:alpha val="40000"/>
                    </a:prstClr>
                  </a:outerShdw>
                </a:effectLst>
                <a:latin typeface="Times New Roman" pitchFamily="18" charset="0"/>
                <a:cs typeface="Times New Roman" pitchFamily="18" charset="0"/>
              </a:rPr>
              <a:t>) </a:t>
            </a:r>
          </a:p>
          <a:p>
            <a:pPr marL="0" indent="0">
              <a:buNone/>
            </a:pPr>
            <a:endParaRPr lang="en-US" dirty="0"/>
          </a:p>
        </p:txBody>
      </p:sp>
      <p:pic>
        <p:nvPicPr>
          <p:cNvPr id="102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209800"/>
            <a:ext cx="4376718" cy="335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52400" y="5606534"/>
            <a:ext cx="4495800" cy="369332"/>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http://www.chinesedefence.com/china-unveils-dong-feng-21d-world%E2%80%99s-anti-ship-ballistic-missile-272/</a:t>
            </a:r>
            <a:endParaRPr lang="en-US" sz="800" dirty="0">
              <a:ea typeface="Calibri"/>
              <a:cs typeface="Times New Roman"/>
            </a:endParaRPr>
          </a:p>
        </p:txBody>
      </p:sp>
    </p:spTree>
    <p:extLst>
      <p:ext uri="{BB962C8B-B14F-4D97-AF65-F5344CB8AC3E}">
        <p14:creationId xmlns:p14="http://schemas.microsoft.com/office/powerpoint/2010/main" val="1157998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Economic</a:t>
            </a:r>
          </a:p>
          <a:p>
            <a:pPr lvl="1"/>
            <a:r>
              <a:rPr lang="en-US" dirty="0">
                <a:latin typeface="Times New Roman" pitchFamily="18" charset="0"/>
                <a:cs typeface="Times New Roman" pitchFamily="18" charset="0"/>
              </a:rPr>
              <a:t>Facts</a:t>
            </a:r>
          </a:p>
          <a:p>
            <a:pPr lvl="1"/>
            <a:r>
              <a:rPr lang="en-US" dirty="0">
                <a:latin typeface="Times New Roman" pitchFamily="18" charset="0"/>
                <a:cs typeface="Times New Roman" pitchFamily="18" charset="0"/>
              </a:rPr>
              <a:t>Key Judgments</a:t>
            </a:r>
          </a:p>
          <a:p>
            <a:r>
              <a:rPr lang="en-US" dirty="0">
                <a:latin typeface="Times New Roman" pitchFamily="18" charset="0"/>
                <a:cs typeface="Times New Roman" pitchFamily="18" charset="0"/>
              </a:rPr>
              <a:t>Cyber</a:t>
            </a:r>
          </a:p>
          <a:p>
            <a:pPr lvl="1"/>
            <a:r>
              <a:rPr lang="en-US" dirty="0">
                <a:latin typeface="Times New Roman" pitchFamily="18" charset="0"/>
                <a:cs typeface="Times New Roman" pitchFamily="18" charset="0"/>
              </a:rPr>
              <a:t>Facts</a:t>
            </a:r>
          </a:p>
          <a:p>
            <a:pPr lvl="1"/>
            <a:r>
              <a:rPr lang="en-US" dirty="0">
                <a:latin typeface="Times New Roman" pitchFamily="18" charset="0"/>
                <a:cs typeface="Times New Roman" pitchFamily="18" charset="0"/>
              </a:rPr>
              <a:t>Key Judgments</a:t>
            </a:r>
          </a:p>
          <a:p>
            <a:pPr lvl="1"/>
            <a:r>
              <a:rPr lang="en-US" dirty="0">
                <a:latin typeface="Times New Roman" pitchFamily="18" charset="0"/>
                <a:cs typeface="Times New Roman" pitchFamily="18" charset="0"/>
              </a:rPr>
              <a:t>Countermeasure Recommendations</a:t>
            </a:r>
          </a:p>
          <a:p>
            <a:r>
              <a:rPr lang="en-US" dirty="0">
                <a:latin typeface="Times New Roman" pitchFamily="18" charset="0"/>
                <a:cs typeface="Times New Roman" pitchFamily="18" charset="0"/>
              </a:rPr>
              <a:t>References</a:t>
            </a:r>
          </a:p>
          <a:p>
            <a:pPr marL="0" indent="0">
              <a:buNone/>
            </a:pPr>
            <a:endParaRPr lang="en-US" dirty="0"/>
          </a:p>
        </p:txBody>
      </p:sp>
      <p:sp>
        <p:nvSpPr>
          <p:cNvPr id="4" name="Title 1"/>
          <p:cNvSpPr>
            <a:spLocks noGrp="1"/>
          </p:cNvSpPr>
          <p:nvPr>
            <p:ph type="title"/>
          </p:nvPr>
        </p:nvSpPr>
        <p:spPr/>
        <p:txBody>
          <a:bodyPr/>
          <a:lstStyle/>
          <a:p>
            <a:r>
              <a:rPr lang="en-US" dirty="0" smtClean="0">
                <a:latin typeface="Times New Roman" pitchFamily="18" charset="0"/>
                <a:cs typeface="Times New Roman" pitchFamily="18" charset="0"/>
              </a:rPr>
              <a:t>Agenda (cont)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83445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effectLst>
                  <a:outerShdw blurRad="50800" dist="38100" dir="2700000" algn="tl" rotWithShape="0">
                    <a:prstClr val="black">
                      <a:alpha val="40000"/>
                    </a:prstClr>
                  </a:outerShdw>
                </a:effectLst>
                <a:latin typeface="Times New Roman" pitchFamily="18" charset="0"/>
                <a:cs typeface="Times New Roman" pitchFamily="18" charset="0"/>
              </a:rPr>
              <a:t>People’s Armed Police (PAP)</a:t>
            </a:r>
            <a:endParaRPr lang="en-US" b="1" dirty="0">
              <a:effectLst>
                <a:outerShdw blurRad="50800" dist="38100" dir="2700000" algn="tl" rotWithShape="0">
                  <a:prstClr val="black">
                    <a:alpha val="40000"/>
                  </a:prstClr>
                </a:outerShdw>
              </a:effectLst>
              <a:latin typeface="Times New Roman" pitchFamily="18" charset="0"/>
              <a:cs typeface="Times New Roman" pitchFamily="18" charset="0"/>
            </a:endParaRPr>
          </a:p>
        </p:txBody>
      </p:sp>
      <p:sp>
        <p:nvSpPr>
          <p:cNvPr id="9" name="Content Placeholder 8"/>
          <p:cNvSpPr>
            <a:spLocks noGrp="1"/>
          </p:cNvSpPr>
          <p:nvPr>
            <p:ph sz="half" idx="2"/>
          </p:nvPr>
        </p:nvSpPr>
        <p:spPr/>
        <p:txBody>
          <a:bodyPr>
            <a:normAutofit fontScale="92500" lnSpcReduction="20000"/>
          </a:bodyPr>
          <a:lstStyle/>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 1 million personnel</a:t>
            </a:r>
          </a:p>
          <a:p>
            <a:r>
              <a:rPr lang="en-US" b="1" dirty="0">
                <a:effectLst>
                  <a:outerShdw blurRad="50800" dist="38100" dir="2700000" algn="tl" rotWithShape="0">
                    <a:prstClr val="black">
                      <a:alpha val="40000"/>
                    </a:prstClr>
                  </a:outerShdw>
                </a:effectLst>
                <a:latin typeface="Times New Roman" pitchFamily="18" charset="0"/>
                <a:cs typeface="Times New Roman" pitchFamily="18" charset="0"/>
              </a:rPr>
              <a:t>Internal Security / Paramilitary Police</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Immediate Action Unit (counterterrorism)</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Snow Wolf Commando Unit (counterterrorism and bomb SWAT teams)</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Special Police Units (SWAT teams / training)</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Border Control</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Traffic Police / Firefighters</a:t>
            </a:r>
          </a:p>
          <a:p>
            <a:endParaRPr lang="en-US" dirty="0"/>
          </a:p>
        </p:txBody>
      </p:sp>
      <p:pic>
        <p:nvPicPr>
          <p:cNvPr id="11" name="Content Placeholder 10"/>
          <p:cNvPicPr>
            <a:picLocks noGrp="1"/>
          </p:cNvPicPr>
          <p:nvPr>
            <p:ph sz="half" idx="1"/>
          </p:nvPr>
        </p:nvPicPr>
        <p:blipFill rotWithShape="1">
          <a:blip r:embed="rId3" cstate="email">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381000" y="1981200"/>
            <a:ext cx="4343400" cy="3657600"/>
          </a:xfrm>
          <a:prstGeom prst="rect">
            <a:avLst/>
          </a:prstGeom>
          <a:noFill/>
          <a:ln>
            <a:noFill/>
          </a:ln>
          <a:effectLst/>
          <a:extLst/>
        </p:spPr>
      </p:pic>
      <p:sp>
        <p:nvSpPr>
          <p:cNvPr id="10" name="TextBox 9"/>
          <p:cNvSpPr txBox="1"/>
          <p:nvPr/>
        </p:nvSpPr>
        <p:spPr>
          <a:xfrm>
            <a:off x="304800" y="5618371"/>
            <a:ext cx="4572000" cy="230832"/>
          </a:xfrm>
          <a:prstGeom prst="rect">
            <a:avLst/>
          </a:prstGeom>
          <a:noFill/>
        </p:spPr>
        <p:txBody>
          <a:bodyPr wrap="square" rtlCol="0">
            <a:spAutoFit/>
          </a:bodyPr>
          <a:lstStyle/>
          <a:p>
            <a:r>
              <a:rPr lang="en-US" sz="900" dirty="0" smtClean="0"/>
              <a:t>Source: </a:t>
            </a:r>
            <a:r>
              <a:rPr lang="en-US" sz="900" dirty="0">
                <a:latin typeface="Times New Roman"/>
                <a:ea typeface="Calibri"/>
              </a:rPr>
              <a:t>http://stardefense.blogspot.com/2013/01/chinese-peoples-armed-police-force-apf.html</a:t>
            </a:r>
            <a:endParaRPr lang="en-US" sz="900" dirty="0"/>
          </a:p>
        </p:txBody>
      </p:sp>
    </p:spTree>
    <p:extLst>
      <p:ext uri="{BB962C8B-B14F-4D97-AF65-F5344CB8AC3E}">
        <p14:creationId xmlns:p14="http://schemas.microsoft.com/office/powerpoint/2010/main" val="21124729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effectLst>
                  <a:outerShdw blurRad="50800" dist="38100" dir="2700000" algn="tl" rotWithShape="0">
                    <a:prstClr val="black">
                      <a:alpha val="40000"/>
                    </a:prstClr>
                  </a:outerShdw>
                </a:effectLst>
                <a:latin typeface="Times New Roman" pitchFamily="18" charset="0"/>
                <a:cs typeface="Times New Roman" pitchFamily="18" charset="0"/>
              </a:rPr>
              <a:t>PLA Reserve Forces</a:t>
            </a:r>
            <a:endParaRPr lang="en-US" b="1" dirty="0">
              <a:effectLst>
                <a:outerShdw blurRad="50800" dist="38100" dir="2700000" algn="tl" rotWithShape="0">
                  <a:prstClr val="black">
                    <a:alpha val="40000"/>
                  </a:prstClr>
                </a:outerShdw>
              </a:effectLst>
              <a:latin typeface="Times New Roman" pitchFamily="18" charset="0"/>
              <a:cs typeface="Times New Roman" pitchFamily="18" charset="0"/>
            </a:endParaRPr>
          </a:p>
        </p:txBody>
      </p:sp>
      <p:sp>
        <p:nvSpPr>
          <p:cNvPr id="11" name="Content Placeholder 10"/>
          <p:cNvSpPr>
            <a:spLocks noGrp="1"/>
          </p:cNvSpPr>
          <p:nvPr>
            <p:ph sz="half" idx="1"/>
          </p:nvPr>
        </p:nvSpPr>
        <p:spPr/>
        <p:txBody>
          <a:bodyPr>
            <a:normAutofit fontScale="85000" lnSpcReduction="20000"/>
          </a:bodyPr>
          <a:lstStyle/>
          <a:p>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Consists of reserve soldiers (including militia), demobilized soldiers, specialized technical personnel </a:t>
            </a:r>
          </a:p>
          <a:p>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Provides military training for senior middle-school, college, and university students (like U.S. ROTC)</a:t>
            </a:r>
          </a:p>
          <a:p>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Led by-</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Provincial military districts or garrison commands (peacetime)</a:t>
            </a:r>
          </a:p>
          <a:p>
            <a:pPr lvl="1"/>
            <a:r>
              <a:rPr lang="en-US" altLang="ja-JP" b="1" dirty="0">
                <a:effectLst>
                  <a:outerShdw blurRad="50800" dist="38100" dir="2700000" algn="tl" rotWithShape="0">
                    <a:prstClr val="black">
                      <a:alpha val="40000"/>
                    </a:prstClr>
                  </a:outerShdw>
                </a:effectLst>
                <a:latin typeface="Times New Roman" pitchFamily="18" charset="0"/>
                <a:cs typeface="Times New Roman" pitchFamily="18" charset="0"/>
              </a:rPr>
              <a:t>Active units or runs independently (wartime)</a:t>
            </a:r>
          </a:p>
          <a:p>
            <a:endParaRPr lang="en-US" dirty="0"/>
          </a:p>
        </p:txBody>
      </p:sp>
      <p:pic>
        <p:nvPicPr>
          <p:cNvPr id="14" name="Content Placeholder 13"/>
          <p:cNvPicPr>
            <a:picLocks noGrp="1"/>
          </p:cNvPicPr>
          <p:nvPr>
            <p:ph sz="half" idx="2"/>
          </p:nvPr>
        </p:nvPicPr>
        <p:blipFill rotWithShape="1">
          <a:blip r:embed="rId3" cstate="email">
            <a:duotone>
              <a:prstClr val="black"/>
              <a:srgbClr val="D9C3A5">
                <a:tint val="50000"/>
                <a:satMod val="180000"/>
              </a:srgb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4572000" y="1828800"/>
            <a:ext cx="4343399" cy="3886200"/>
          </a:xfrm>
          <a:prstGeom prst="rect">
            <a:avLst/>
          </a:prstGeom>
          <a:noFill/>
          <a:ln>
            <a:noFill/>
          </a:ln>
          <a:effectLst/>
          <a:extLst/>
        </p:spPr>
      </p:pic>
      <p:sp>
        <p:nvSpPr>
          <p:cNvPr id="13" name="TextBox 12"/>
          <p:cNvSpPr txBox="1"/>
          <p:nvPr/>
        </p:nvSpPr>
        <p:spPr>
          <a:xfrm>
            <a:off x="4557944" y="5715000"/>
            <a:ext cx="4572000" cy="369332"/>
          </a:xfrm>
          <a:prstGeom prst="rect">
            <a:avLst/>
          </a:prstGeom>
          <a:noFill/>
        </p:spPr>
        <p:txBody>
          <a:bodyPr wrap="square" rtlCol="0">
            <a:spAutoFit/>
          </a:bodyPr>
          <a:lstStyle/>
          <a:p>
            <a:pPr marL="508000" marR="0" indent="-508000">
              <a:spcBef>
                <a:spcPts val="0"/>
              </a:spcBef>
              <a:spcAft>
                <a:spcPts val="0"/>
              </a:spcAft>
            </a:pPr>
            <a:r>
              <a:rPr lang="en-US" sz="900" dirty="0" smtClean="0"/>
              <a:t>Source: </a:t>
            </a:r>
            <a:r>
              <a:rPr lang="en-US" sz="900" dirty="0">
                <a:latin typeface="Times New Roman"/>
                <a:ea typeface="Calibri"/>
                <a:cs typeface="Times New Roman"/>
              </a:rPr>
              <a:t>http://thecomingcrisis.blogspot.com/2011/06/china-military-paper-urges-steps.html</a:t>
            </a:r>
            <a:endParaRPr lang="en-US" sz="800" dirty="0">
              <a:ea typeface="Calibri"/>
              <a:cs typeface="Times New Roman"/>
            </a:endParaRPr>
          </a:p>
          <a:p>
            <a:pPr marL="508000" marR="0" indent="-508000">
              <a:spcBef>
                <a:spcPts val="0"/>
              </a:spcBef>
              <a:spcAft>
                <a:spcPts val="0"/>
              </a:spcAft>
            </a:pPr>
            <a:r>
              <a:rPr lang="en-US" sz="900" dirty="0">
                <a:latin typeface="Times New Roman"/>
                <a:ea typeface="Calibri"/>
                <a:cs typeface="Times New Roman"/>
              </a:rPr>
              <a:t> </a:t>
            </a:r>
            <a:endParaRPr lang="en-US" sz="800" dirty="0">
              <a:ea typeface="Calibri"/>
              <a:cs typeface="Times New Roman"/>
            </a:endParaRPr>
          </a:p>
        </p:txBody>
      </p:sp>
    </p:spTree>
    <p:extLst>
      <p:ext uri="{BB962C8B-B14F-4D97-AF65-F5344CB8AC3E}">
        <p14:creationId xmlns:p14="http://schemas.microsoft.com/office/powerpoint/2010/main" val="29443599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Key Judgments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China’s desire to modernize its military will increase its need to steal technology from other modern militaries, to include the U.S.</a:t>
            </a:r>
          </a:p>
          <a:p>
            <a:pPr lvl="1"/>
            <a:r>
              <a:rPr lang="en-US" dirty="0">
                <a:latin typeface="Times New Roman" pitchFamily="18" charset="0"/>
                <a:cs typeface="Times New Roman" pitchFamily="18" charset="0"/>
              </a:rPr>
              <a:t>Will likely occur through cyber intrusions on U.S. government and cleared defense industry</a:t>
            </a:r>
          </a:p>
          <a:p>
            <a:pPr lvl="1"/>
            <a:r>
              <a:rPr lang="en-US" dirty="0">
                <a:latin typeface="Times New Roman" pitchFamily="18" charset="0"/>
                <a:cs typeface="Times New Roman" pitchFamily="18" charset="0"/>
              </a:rPr>
              <a:t>Shifting to offensive focus</a:t>
            </a:r>
          </a:p>
        </p:txBody>
      </p:sp>
    </p:spTree>
    <p:extLst>
      <p:ext uri="{BB962C8B-B14F-4D97-AF65-F5344CB8AC3E}">
        <p14:creationId xmlns:p14="http://schemas.microsoft.com/office/powerpoint/2010/main" val="305562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4974" y="193676"/>
            <a:ext cx="7886700" cy="1325563"/>
          </a:xfrm>
        </p:spPr>
        <p:txBody>
          <a:bodyPr>
            <a:normAutofit/>
          </a:bodyPr>
          <a:lstStyle/>
          <a:p>
            <a:pPr algn="ctr"/>
            <a:r>
              <a:rPr lang="en-US" sz="5400" b="1" dirty="0" smtClean="0">
                <a:latin typeface="Times New Roman" pitchFamily="18" charset="0"/>
                <a:cs typeface="Times New Roman" pitchFamily="18" charset="0"/>
              </a:rPr>
              <a:t>Chinese Economy</a:t>
            </a:r>
            <a:endParaRPr lang="en-US" sz="5400" b="1" dirty="0">
              <a:latin typeface="Times New Roman" pitchFamily="18" charset="0"/>
              <a:cs typeface="Times New Roman" pitchFamily="18"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3718" y="1282352"/>
            <a:ext cx="5129212" cy="4922796"/>
          </a:xfrm>
        </p:spPr>
      </p:pic>
      <p:pic>
        <p:nvPicPr>
          <p:cNvPr id="1026" name="Picture 2" descr="http://2.bp.blogspot.com/-eW-SQNccau4/TroQ3j0D1uI/AAAAAAAAbcQ/K7qVWxOnjwo/s1600/photo%2B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5618" y="2199484"/>
            <a:ext cx="3045412" cy="3113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03692" y="6305550"/>
            <a:ext cx="5529263" cy="646331"/>
          </a:xfrm>
          <a:prstGeom prst="rect">
            <a:avLst/>
          </a:prstGeom>
          <a:noFill/>
        </p:spPr>
        <p:txBody>
          <a:bodyPr wrap="square" rtlCol="0">
            <a:spAutoFit/>
          </a:bodyPr>
          <a:lstStyle/>
          <a:p>
            <a:pPr algn="ctr"/>
            <a:r>
              <a:rPr lang="en-US" sz="1200" dirty="0"/>
              <a:t>Source: http://inphobe.blogspot.com/2009_07_01_archive.html</a:t>
            </a:r>
          </a:p>
          <a:p>
            <a:pPr algn="ctr"/>
            <a:r>
              <a:rPr lang="en-US" sz="1200" dirty="0" smtClean="0"/>
              <a:t>Source</a:t>
            </a:r>
            <a:r>
              <a:rPr lang="en-US" sz="1200" dirty="0"/>
              <a:t>: http://warnewsupdates.blogspot.com/2011/11/is-chinas-economy-going-bust.html </a:t>
            </a:r>
          </a:p>
        </p:txBody>
      </p:sp>
    </p:spTree>
    <p:extLst>
      <p:ext uri="{BB962C8B-B14F-4D97-AF65-F5344CB8AC3E}">
        <p14:creationId xmlns:p14="http://schemas.microsoft.com/office/powerpoint/2010/main" val="24853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History of Chinese Economy</a:t>
            </a:r>
            <a:br>
              <a:rPr lang="en-US"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Facts</a:t>
            </a:r>
            <a:endParaRPr lang="en-US" sz="3600"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lstStyle/>
          <a:p>
            <a:r>
              <a:rPr lang="en-US" b="1" dirty="0">
                <a:latin typeface="Times New Roman" pitchFamily="18" charset="0"/>
                <a:cs typeface="Times New Roman" pitchFamily="18" charset="0"/>
              </a:rPr>
              <a:t>1911 Revolution – 1937 Sino-Japanese </a:t>
            </a:r>
            <a:r>
              <a:rPr lang="en-US" b="1" dirty="0" smtClean="0">
                <a:latin typeface="Times New Roman" pitchFamily="18" charset="0"/>
                <a:cs typeface="Times New Roman" pitchFamily="18" charset="0"/>
              </a:rPr>
              <a:t>War</a:t>
            </a:r>
          </a:p>
          <a:p>
            <a:pPr marL="0" indent="0">
              <a:buNone/>
            </a:pPr>
            <a:r>
              <a:rPr lang="en-US" sz="2400" dirty="0" smtClean="0">
                <a:latin typeface="Times New Roman" pitchFamily="18" charset="0"/>
                <a:cs typeface="Times New Roman" pitchFamily="18" charset="0"/>
              </a:rPr>
              <a:t>steep industrial growth/cotton-wheat demand/transportation grows rural marketing/experiments in farm lending/increased wages for skilled trades and farm workers/results in increased productivity</a:t>
            </a:r>
            <a:endParaRPr lang="en-US" sz="2400" dirty="0">
              <a:latin typeface="Times New Roman" pitchFamily="18" charset="0"/>
              <a:cs typeface="Times New Roman" pitchFamily="18" charset="0"/>
            </a:endParaRPr>
          </a:p>
        </p:txBody>
      </p:sp>
      <p:sp>
        <p:nvSpPr>
          <p:cNvPr id="4" name="Content Placeholder 3"/>
          <p:cNvSpPr>
            <a:spLocks noGrp="1"/>
          </p:cNvSpPr>
          <p:nvPr>
            <p:ph sz="half" idx="2"/>
          </p:nvPr>
        </p:nvSpPr>
        <p:spPr/>
        <p:txBody>
          <a:bodyPr/>
          <a:lstStyle/>
          <a:p>
            <a:r>
              <a:rPr lang="en-US" b="1" dirty="0">
                <a:latin typeface="Times New Roman" pitchFamily="18" charset="0"/>
                <a:cs typeface="Times New Roman" pitchFamily="18" charset="0"/>
              </a:rPr>
              <a:t>People’s Republic of </a:t>
            </a:r>
            <a:r>
              <a:rPr lang="en-US" b="1" dirty="0" smtClean="0">
                <a:latin typeface="Times New Roman" pitchFamily="18" charset="0"/>
                <a:cs typeface="Times New Roman" pitchFamily="18" charset="0"/>
              </a:rPr>
              <a:t>China </a:t>
            </a:r>
          </a:p>
          <a:p>
            <a:pPr marL="0" indent="0">
              <a:buNone/>
            </a:pPr>
            <a:r>
              <a:rPr lang="en-US" sz="2400" dirty="0" smtClean="0">
                <a:latin typeface="Times New Roman" pitchFamily="18" charset="0"/>
                <a:cs typeface="Times New Roman" pitchFamily="18" charset="0"/>
              </a:rPr>
              <a:t>government established/onset of rapid inflation/budget deficit/little retention of bank deposits or currency/future plans ascertained through USSR alliance/no trust in private enterprise or international market by governing power</a:t>
            </a:r>
          </a:p>
        </p:txBody>
      </p:sp>
    </p:spTree>
    <p:extLst>
      <p:ext uri="{BB962C8B-B14F-4D97-AF65-F5344CB8AC3E}">
        <p14:creationId xmlns:p14="http://schemas.microsoft.com/office/powerpoint/2010/main" val="40877627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PRC Economic Future Plan</a:t>
            </a:r>
            <a:br>
              <a:rPr lang="en-US" b="1" dirty="0" smtClean="0">
                <a:latin typeface="Times New Roman" pitchFamily="18" charset="0"/>
                <a:cs typeface="Times New Roman" pitchFamily="18" charset="0"/>
              </a:rPr>
            </a:br>
            <a:r>
              <a:rPr lang="en-US" sz="3600" b="1" dirty="0">
                <a:solidFill>
                  <a:prstClr val="black"/>
                </a:solidFill>
                <a:latin typeface="Times New Roman" pitchFamily="18" charset="0"/>
                <a:cs typeface="Times New Roman" pitchFamily="18" charset="0"/>
              </a:rPr>
              <a:t>Facts</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lnSpcReduction="10000"/>
          </a:bodyPr>
          <a:lstStyle/>
          <a:p>
            <a:r>
              <a:rPr lang="en-US" dirty="0">
                <a:latin typeface="Times New Roman" pitchFamily="18" charset="0"/>
                <a:cs typeface="Times New Roman" pitchFamily="18" charset="0"/>
              </a:rPr>
              <a:t>Resources</a:t>
            </a:r>
          </a:p>
          <a:p>
            <a:pPr marL="0" indent="0">
              <a:buNone/>
            </a:pPr>
            <a:r>
              <a:rPr lang="en-US" dirty="0">
                <a:latin typeface="Times New Roman" pitchFamily="18" charset="0"/>
                <a:cs typeface="Times New Roman" pitchFamily="18" charset="0"/>
              </a:rPr>
              <a:t> </a:t>
            </a:r>
            <a:r>
              <a:rPr lang="en-US" sz="2400" dirty="0">
                <a:latin typeface="Times New Roman" pitchFamily="18" charset="0"/>
                <a:cs typeface="Times New Roman" pitchFamily="18" charset="0"/>
              </a:rPr>
              <a:t>industries concentrated/ increased domestic capacity/expanded industrial investment</a:t>
            </a:r>
          </a:p>
          <a:p>
            <a:r>
              <a:rPr lang="en-US" dirty="0">
                <a:latin typeface="Times New Roman" pitchFamily="18" charset="0"/>
                <a:cs typeface="Times New Roman" pitchFamily="18" charset="0"/>
              </a:rPr>
              <a:t>Soviet model </a:t>
            </a:r>
          </a:p>
          <a:p>
            <a:pPr marL="0" indent="0">
              <a:buNone/>
            </a:pPr>
            <a:r>
              <a:rPr lang="en-US" dirty="0">
                <a:latin typeface="Times New Roman" pitchFamily="18" charset="0"/>
                <a:cs typeface="Times New Roman" pitchFamily="18" charset="0"/>
              </a:rPr>
              <a:t> </a:t>
            </a:r>
            <a:r>
              <a:rPr lang="en-US" sz="2400" dirty="0">
                <a:latin typeface="Times New Roman" pitchFamily="18" charset="0"/>
                <a:cs typeface="Times New Roman" pitchFamily="18" charset="0"/>
              </a:rPr>
              <a:t>“machines to produce machines” -key goal</a:t>
            </a:r>
          </a:p>
          <a:p>
            <a:r>
              <a:rPr lang="en-US" dirty="0">
                <a:latin typeface="Times New Roman" pitchFamily="18" charset="0"/>
                <a:cs typeface="Times New Roman" pitchFamily="18" charset="0"/>
              </a:rPr>
              <a:t>Industrial pursuit </a:t>
            </a:r>
          </a:p>
          <a:p>
            <a:pPr marL="0" indent="0">
              <a:buNone/>
            </a:pPr>
            <a:r>
              <a:rPr lang="en-US" sz="2400" dirty="0">
                <a:latin typeface="Times New Roman" pitchFamily="18" charset="0"/>
                <a:cs typeface="Times New Roman" pitchFamily="18" charset="0"/>
              </a:rPr>
              <a:t>expense to rural policy-expendable </a:t>
            </a:r>
          </a:p>
          <a:p>
            <a:endParaRPr lang="en-US" dirty="0"/>
          </a:p>
        </p:txBody>
      </p:sp>
      <p:sp>
        <p:nvSpPr>
          <p:cNvPr id="4" name="Content Placeholder 3"/>
          <p:cNvSpPr>
            <a:spLocks noGrp="1"/>
          </p:cNvSpPr>
          <p:nvPr>
            <p:ph sz="half" idx="2"/>
          </p:nvPr>
        </p:nvSpPr>
        <p:spPr/>
        <p:txBody>
          <a:bodyPr>
            <a:normAutofit/>
          </a:bodyPr>
          <a:lstStyle/>
          <a:p>
            <a:r>
              <a:rPr lang="en-US" dirty="0">
                <a:latin typeface="Times New Roman" pitchFamily="18" charset="0"/>
                <a:cs typeface="Times New Roman" pitchFamily="18" charset="0"/>
              </a:rPr>
              <a:t>Plan requirements</a:t>
            </a:r>
          </a:p>
          <a:p>
            <a:pPr marL="0" indent="0">
              <a:buNone/>
            </a:pPr>
            <a:r>
              <a:rPr lang="en-US" dirty="0">
                <a:latin typeface="Times New Roman" pitchFamily="18" charset="0"/>
                <a:cs typeface="Times New Roman" pitchFamily="18" charset="0"/>
              </a:rPr>
              <a:t>Exponential expansion of: </a:t>
            </a:r>
          </a:p>
          <a:p>
            <a:pPr marL="0" indent="0">
              <a:buNone/>
            </a:pP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Steel</a:t>
            </a:r>
          </a:p>
          <a:p>
            <a:pPr lvl="1"/>
            <a:r>
              <a:rPr lang="en-US" dirty="0">
                <a:latin typeface="Times New Roman" pitchFamily="18" charset="0"/>
                <a:cs typeface="Times New Roman" pitchFamily="18" charset="0"/>
              </a:rPr>
              <a:t>Electricity</a:t>
            </a:r>
          </a:p>
          <a:p>
            <a:pPr lvl="1"/>
            <a:r>
              <a:rPr lang="en-US" dirty="0">
                <a:latin typeface="Times New Roman" pitchFamily="18" charset="0"/>
                <a:cs typeface="Times New Roman" pitchFamily="18" charset="0"/>
              </a:rPr>
              <a:t>Mining</a:t>
            </a:r>
          </a:p>
          <a:p>
            <a:pPr lvl="1"/>
            <a:r>
              <a:rPr lang="en-US" dirty="0">
                <a:latin typeface="Times New Roman" pitchFamily="18" charset="0"/>
                <a:cs typeface="Times New Roman" pitchFamily="18" charset="0"/>
              </a:rPr>
              <a:t>Machine-building</a:t>
            </a:r>
          </a:p>
          <a:p>
            <a:pPr lvl="1"/>
            <a:r>
              <a:rPr lang="en-US" dirty="0">
                <a:latin typeface="Times New Roman" pitchFamily="18" charset="0"/>
                <a:cs typeface="Times New Roman" pitchFamily="18" charset="0"/>
              </a:rPr>
              <a:t>Education</a:t>
            </a:r>
          </a:p>
          <a:p>
            <a:pPr lvl="1"/>
            <a:r>
              <a:rPr lang="en-US" dirty="0">
                <a:latin typeface="Times New Roman" pitchFamily="18" charset="0"/>
                <a:cs typeface="Times New Roman" pitchFamily="18" charset="0"/>
              </a:rPr>
              <a:t>Research</a:t>
            </a:r>
          </a:p>
          <a:p>
            <a:endParaRPr lang="en-US" dirty="0"/>
          </a:p>
        </p:txBody>
      </p:sp>
    </p:spTree>
    <p:extLst>
      <p:ext uri="{BB962C8B-B14F-4D97-AF65-F5344CB8AC3E}">
        <p14:creationId xmlns:p14="http://schemas.microsoft.com/office/powerpoint/2010/main" val="2462208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1" y="390311"/>
            <a:ext cx="7886700" cy="854075"/>
          </a:xfrm>
        </p:spPr>
        <p:txBody>
          <a:bodyPr>
            <a:normAutofit fontScale="90000"/>
          </a:bodyPr>
          <a:lstStyle/>
          <a:p>
            <a:pPr algn="ctr"/>
            <a:r>
              <a:rPr lang="en-US" b="1" dirty="0">
                <a:latin typeface="Times New Roman" pitchFamily="18" charset="0"/>
                <a:cs typeface="Times New Roman" pitchFamily="18" charset="0"/>
              </a:rPr>
              <a:t>Mao Zedong’s Lead</a:t>
            </a:r>
            <a:br>
              <a:rPr lang="en-US" b="1" dirty="0">
                <a:latin typeface="Times New Roman" pitchFamily="18" charset="0"/>
                <a:cs typeface="Times New Roman" pitchFamily="18" charset="0"/>
              </a:rPr>
            </a:br>
            <a:r>
              <a:rPr lang="en-US" sz="2451" b="1" dirty="0">
                <a:latin typeface="Times New Roman" pitchFamily="18" charset="0"/>
                <a:cs typeface="Times New Roman" pitchFamily="18" charset="0"/>
              </a:rPr>
              <a:t>Facts</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614363" y="1101726"/>
            <a:ext cx="3886200" cy="3546475"/>
          </a:xfrm>
        </p:spPr>
        <p:txBody>
          <a:bodyPr>
            <a:normAutofit fontScale="70000" lnSpcReduction="20000"/>
          </a:bodyPr>
          <a:lstStyle/>
          <a:p>
            <a:pPr marL="0" indent="0" algn="ctr">
              <a:buNone/>
            </a:pPr>
            <a:r>
              <a:rPr lang="en-US" b="1" dirty="0">
                <a:latin typeface="Times New Roman" pitchFamily="18" charset="0"/>
                <a:cs typeface="Times New Roman" pitchFamily="18" charset="0"/>
              </a:rPr>
              <a:t>1958 Policy Shift</a:t>
            </a:r>
          </a:p>
          <a:p>
            <a:pPr marL="0" indent="0" algn="ctr">
              <a:buNone/>
            </a:pPr>
            <a:r>
              <a:rPr lang="en-US" b="1" dirty="0">
                <a:latin typeface="Times New Roman" pitchFamily="18" charset="0"/>
                <a:cs typeface="Times New Roman" pitchFamily="18" charset="0"/>
              </a:rPr>
              <a:t>“Great Leap Forward”</a:t>
            </a:r>
          </a:p>
          <a:p>
            <a:r>
              <a:rPr lang="en-US" sz="2600" dirty="0">
                <a:latin typeface="Times New Roman" pitchFamily="18" charset="0"/>
                <a:cs typeface="Times New Roman" pitchFamily="18" charset="0"/>
              </a:rPr>
              <a:t>Collectivization</a:t>
            </a:r>
          </a:p>
          <a:p>
            <a:pPr lvl="1"/>
            <a:r>
              <a:rPr lang="en-US" sz="2200" dirty="0">
                <a:latin typeface="Times New Roman" pitchFamily="18" charset="0"/>
                <a:cs typeface="Times New Roman" pitchFamily="18" charset="0"/>
              </a:rPr>
              <a:t>Farmland, tools, livestock, and rural labor  absorbed into “People’s Communes” </a:t>
            </a:r>
          </a:p>
          <a:p>
            <a:pPr lvl="1"/>
            <a:r>
              <a:rPr lang="en-US" sz="2200" dirty="0">
                <a:latin typeface="Times New Roman" pitchFamily="18" charset="0"/>
                <a:cs typeface="Times New Roman" pitchFamily="18" charset="0"/>
              </a:rPr>
              <a:t>Intent/raised production/grain and steel</a:t>
            </a:r>
          </a:p>
          <a:p>
            <a:r>
              <a:rPr lang="en-US" sz="2600" dirty="0">
                <a:latin typeface="Times New Roman" pitchFamily="18" charset="0"/>
                <a:cs typeface="Times New Roman" pitchFamily="18" charset="0"/>
              </a:rPr>
              <a:t>Huge negative impact</a:t>
            </a:r>
          </a:p>
          <a:p>
            <a:pPr lvl="1"/>
            <a:r>
              <a:rPr lang="en-US" sz="2200" dirty="0">
                <a:latin typeface="Times New Roman" pitchFamily="18" charset="0"/>
                <a:cs typeface="Times New Roman" pitchFamily="18" charset="0"/>
              </a:rPr>
              <a:t>Disrupted admin routines</a:t>
            </a:r>
          </a:p>
          <a:p>
            <a:pPr lvl="1"/>
            <a:r>
              <a:rPr lang="en-US" sz="2200" dirty="0">
                <a:latin typeface="Times New Roman" pitchFamily="18" charset="0"/>
                <a:cs typeface="Times New Roman" pitchFamily="18" charset="0"/>
              </a:rPr>
              <a:t>Work incentive ruined</a:t>
            </a:r>
          </a:p>
          <a:p>
            <a:pPr lvl="1"/>
            <a:r>
              <a:rPr lang="en-US" sz="2200" dirty="0">
                <a:latin typeface="Times New Roman" pitchFamily="18" charset="0"/>
                <a:cs typeface="Times New Roman" pitchFamily="18" charset="0"/>
              </a:rPr>
              <a:t>Triggered man-made famine/ 30 million lives lost</a:t>
            </a:r>
          </a:p>
          <a:p>
            <a:r>
              <a:rPr lang="en-US" sz="2600" dirty="0">
                <a:latin typeface="Times New Roman" pitchFamily="18" charset="0"/>
                <a:cs typeface="Times New Roman" pitchFamily="18" charset="0"/>
              </a:rPr>
              <a:t>USSR pull-out/projects crippled</a:t>
            </a:r>
          </a:p>
          <a:p>
            <a:pPr marL="0" indent="0">
              <a:buNone/>
            </a:pPr>
            <a:endParaRPr lang="en-US" dirty="0">
              <a:latin typeface="Times New Roman" pitchFamily="18" charset="0"/>
              <a:cs typeface="Times New Roman" pitchFamily="18" charset="0"/>
            </a:endParaRPr>
          </a:p>
        </p:txBody>
      </p:sp>
      <p:sp>
        <p:nvSpPr>
          <p:cNvPr id="4" name="Content Placeholder 3"/>
          <p:cNvSpPr>
            <a:spLocks noGrp="1"/>
          </p:cNvSpPr>
          <p:nvPr>
            <p:ph sz="half" idx="2"/>
          </p:nvPr>
        </p:nvSpPr>
        <p:spPr>
          <a:xfrm>
            <a:off x="4648200" y="1143000"/>
            <a:ext cx="3886200" cy="3013075"/>
          </a:xfrm>
        </p:spPr>
        <p:txBody>
          <a:bodyPr>
            <a:normAutofit fontScale="70000" lnSpcReduction="20000"/>
          </a:bodyPr>
          <a:lstStyle/>
          <a:p>
            <a:pPr marL="0" indent="0" algn="ctr">
              <a:buNone/>
            </a:pPr>
            <a:r>
              <a:rPr lang="en-US" b="1" dirty="0">
                <a:latin typeface="Times New Roman" pitchFamily="18" charset="0"/>
                <a:cs typeface="Times New Roman" pitchFamily="18" charset="0"/>
              </a:rPr>
              <a:t>1966 Cultural </a:t>
            </a:r>
            <a:r>
              <a:rPr lang="en-US" b="1" dirty="0" smtClean="0">
                <a:latin typeface="Times New Roman" pitchFamily="18" charset="0"/>
                <a:cs typeface="Times New Roman" pitchFamily="18" charset="0"/>
              </a:rPr>
              <a:t>Revolution</a:t>
            </a:r>
          </a:p>
          <a:p>
            <a:pPr marL="0" indent="0" algn="ctr">
              <a:buNone/>
            </a:pPr>
            <a:endParaRPr lang="en-US" dirty="0" smtClean="0">
              <a:latin typeface="Times New Roman" pitchFamily="18" charset="0"/>
              <a:cs typeface="Times New Roman" pitchFamily="18" charset="0"/>
            </a:endParaRPr>
          </a:p>
          <a:p>
            <a:pPr marL="0" indent="0" algn="ctr">
              <a:buNone/>
            </a:pPr>
            <a:endParaRPr lang="en-US"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Many </a:t>
            </a:r>
            <a:r>
              <a:rPr lang="en-US" sz="2400" dirty="0">
                <a:latin typeface="Times New Roman" pitchFamily="18" charset="0"/>
                <a:cs typeface="Times New Roman" pitchFamily="18" charset="0"/>
              </a:rPr>
              <a:t>schools and colleges were </a:t>
            </a:r>
            <a:r>
              <a:rPr lang="en-US" sz="2400" dirty="0" smtClean="0">
                <a:latin typeface="Times New Roman" pitchFamily="18" charset="0"/>
                <a:cs typeface="Times New Roman" pitchFamily="18" charset="0"/>
              </a:rPr>
              <a:t>closed</a:t>
            </a:r>
          </a:p>
          <a:p>
            <a:pPr marL="0" indent="0">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Remaining schools abandoned normal standards for up to ten years</a:t>
            </a:r>
          </a:p>
          <a:p>
            <a:endParaRPr lang="en-US" dirty="0">
              <a:latin typeface="Times New Roman" pitchFamily="18" charset="0"/>
              <a:cs typeface="Times New Roman" pitchFamily="18" charset="0"/>
            </a:endParaRPr>
          </a:p>
        </p:txBody>
      </p:sp>
      <p:sp>
        <p:nvSpPr>
          <p:cNvPr id="6" name="TextBox 5"/>
          <p:cNvSpPr txBox="1"/>
          <p:nvPr/>
        </p:nvSpPr>
        <p:spPr>
          <a:xfrm>
            <a:off x="1318672" y="4038600"/>
            <a:ext cx="8229600" cy="3416320"/>
          </a:xfrm>
          <a:prstGeom prst="rect">
            <a:avLst/>
          </a:prstGeom>
          <a:noFill/>
        </p:spPr>
        <p:txBody>
          <a:bodyPr wrap="square" numCol="2" rtlCol="0">
            <a:spAutoFit/>
          </a:bodyPr>
          <a:lstStyle/>
          <a:p>
            <a:pPr algn="r"/>
            <a:r>
              <a:rPr lang="en-US" sz="2400" b="1" dirty="0">
                <a:latin typeface="Times New Roman" pitchFamily="18" charset="0"/>
                <a:cs typeface="Times New Roman" pitchFamily="18" charset="0"/>
              </a:rPr>
              <a:t>                                                                       	Accomplishments</a:t>
            </a:r>
          </a:p>
          <a:p>
            <a:pPr marL="342900" indent="-342900">
              <a:buFont typeface="Arial" pitchFamily="34" charset="0"/>
              <a:buChar char="•"/>
            </a:pPr>
            <a:r>
              <a:rPr lang="en-US" sz="2400" dirty="0">
                <a:latin typeface="Times New Roman" pitchFamily="18" charset="0"/>
                <a:cs typeface="Times New Roman" pitchFamily="18" charset="0"/>
              </a:rPr>
              <a:t>Economic growth</a:t>
            </a:r>
          </a:p>
          <a:p>
            <a:pPr marL="342900" indent="-342900">
              <a:buFont typeface="Arial" pitchFamily="34" charset="0"/>
              <a:buChar char="•"/>
            </a:pPr>
            <a:r>
              <a:rPr lang="en-US" sz="2400" dirty="0">
                <a:latin typeface="Times New Roman" pitchFamily="18" charset="0"/>
                <a:cs typeface="Times New Roman" pitchFamily="18" charset="0"/>
              </a:rPr>
              <a:t>Industrialization</a:t>
            </a:r>
          </a:p>
          <a:p>
            <a:pPr marL="342900" indent="-342900">
              <a:buFont typeface="Arial" pitchFamily="34" charset="0"/>
              <a:buChar char="•"/>
            </a:pPr>
            <a:r>
              <a:rPr lang="en-US" sz="2400" dirty="0">
                <a:latin typeface="Times New Roman" pitchFamily="18" charset="0"/>
                <a:cs typeface="Times New Roman" pitchFamily="18" charset="0"/>
              </a:rPr>
              <a:t>Technology</a:t>
            </a:r>
          </a:p>
          <a:p>
            <a:pPr marL="342900" indent="-342900">
              <a:buFont typeface="Arial" pitchFamily="34" charset="0"/>
              <a:buChar char="•"/>
            </a:pPr>
            <a:r>
              <a:rPr lang="en-US" sz="2400" dirty="0">
                <a:latin typeface="Times New Roman" pitchFamily="18" charset="0"/>
                <a:cs typeface="Times New Roman" pitchFamily="18" charset="0"/>
              </a:rPr>
              <a:t>Nuclear weapons</a:t>
            </a: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Space exploration</a:t>
            </a:r>
          </a:p>
          <a:p>
            <a:pPr marL="342900" indent="-342900">
              <a:buFont typeface="Arial" pitchFamily="34" charset="0"/>
              <a:buChar char="•"/>
            </a:pPr>
            <a:r>
              <a:rPr lang="en-US" sz="2400" dirty="0">
                <a:latin typeface="Times New Roman" pitchFamily="18" charset="0"/>
                <a:cs typeface="Times New Roman" pitchFamily="18" charset="0"/>
              </a:rPr>
              <a:t>Human development-</a:t>
            </a:r>
          </a:p>
          <a:p>
            <a:pPr marL="342900" indent="-342900">
              <a:buFont typeface="Arial" pitchFamily="34" charset="0"/>
              <a:buChar char="•"/>
            </a:pPr>
            <a:r>
              <a:rPr lang="en-US" sz="2400" dirty="0">
                <a:latin typeface="Times New Roman" pitchFamily="18" charset="0"/>
                <a:cs typeface="Times New Roman" pitchFamily="18" charset="0"/>
              </a:rPr>
              <a:t> </a:t>
            </a:r>
            <a:r>
              <a:rPr lang="en-US" dirty="0">
                <a:latin typeface="Times New Roman" pitchFamily="18" charset="0"/>
                <a:cs typeface="Times New Roman" pitchFamily="18" charset="0"/>
              </a:rPr>
              <a:t>reduced infant mortality</a:t>
            </a:r>
          </a:p>
          <a:p>
            <a:pPr marL="342900" indent="-342900">
              <a:buFont typeface="Arial" pitchFamily="34" charset="0"/>
              <a:buChar char="•"/>
            </a:pPr>
            <a:r>
              <a:rPr lang="en-US" dirty="0">
                <a:latin typeface="Times New Roman" pitchFamily="18" charset="0"/>
                <a:cs typeface="Times New Roman" pitchFamily="18" charset="0"/>
              </a:rPr>
              <a:t> increased literacy</a:t>
            </a:r>
          </a:p>
          <a:p>
            <a:pPr marL="342900" indent="-342900">
              <a:buFont typeface="Arial" pitchFamily="34" charset="0"/>
              <a:buChar char="•"/>
            </a:pPr>
            <a:r>
              <a:rPr lang="en-US" dirty="0">
                <a:latin typeface="Times New Roman" pitchFamily="18" charset="0"/>
                <a:cs typeface="Times New Roman" pitchFamily="18" charset="0"/>
              </a:rPr>
              <a:t>disease</a:t>
            </a:r>
            <a:r>
              <a:rPr lang="en-US" sz="2400" dirty="0">
                <a:latin typeface="Times New Roman" pitchFamily="18" charset="0"/>
                <a:cs typeface="Times New Roman" pitchFamily="18" charset="0"/>
              </a:rPr>
              <a:t> </a:t>
            </a:r>
            <a:r>
              <a:rPr lang="en-US" dirty="0">
                <a:latin typeface="Times New Roman" pitchFamily="18" charset="0"/>
                <a:cs typeface="Times New Roman" pitchFamily="18" charset="0"/>
              </a:rPr>
              <a:t>control</a:t>
            </a:r>
          </a:p>
          <a:p>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7848351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 </a:t>
            </a:r>
            <a:r>
              <a:rPr lang="en-US" b="1" dirty="0" smtClean="0">
                <a:latin typeface="Times New Roman" pitchFamily="18" charset="0"/>
                <a:cs typeface="Times New Roman" pitchFamily="18" charset="0"/>
              </a:rPr>
              <a:t>PRC  Business Cycle</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fontScale="77500" lnSpcReduction="20000"/>
          </a:bodyPr>
          <a:lstStyle/>
          <a:p>
            <a:pPr marL="0" indent="0" algn="ctr">
              <a:buNone/>
            </a:pPr>
            <a:r>
              <a:rPr lang="en-US" b="1" dirty="0" smtClean="0">
                <a:latin typeface="Times New Roman" pitchFamily="18" charset="0"/>
                <a:cs typeface="Times New Roman" pitchFamily="18" charset="0"/>
              </a:rPr>
              <a:t>Economic Reform</a:t>
            </a:r>
          </a:p>
          <a:p>
            <a:r>
              <a:rPr lang="en-US" dirty="0">
                <a:latin typeface="Times New Roman" pitchFamily="18" charset="0"/>
                <a:cs typeface="Times New Roman" pitchFamily="18" charset="0"/>
              </a:rPr>
              <a:t>Household </a:t>
            </a:r>
            <a:r>
              <a:rPr lang="en-US" dirty="0" smtClean="0">
                <a:latin typeface="Times New Roman" pitchFamily="18" charset="0"/>
                <a:cs typeface="Times New Roman" pitchFamily="18" charset="0"/>
              </a:rPr>
              <a:t>farming popular</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Four Special Economic Zones on southern coast opened a portion of Chinese economy to international trade and investment</a:t>
            </a:r>
          </a:p>
          <a:p>
            <a:r>
              <a:rPr lang="en-US" dirty="0">
                <a:latin typeface="Times New Roman" pitchFamily="18" charset="0"/>
                <a:cs typeface="Times New Roman" pitchFamily="18" charset="0"/>
              </a:rPr>
              <a:t>Regional government owned business retained small share of profits to build state assets</a:t>
            </a:r>
          </a:p>
          <a:p>
            <a:r>
              <a:rPr lang="en-US" dirty="0">
                <a:latin typeface="Times New Roman" pitchFamily="18" charset="0"/>
                <a:cs typeface="Times New Roman" pitchFamily="18" charset="0"/>
              </a:rPr>
              <a:t>Retained profits revived some markets for industrial products </a:t>
            </a:r>
          </a:p>
          <a:p>
            <a:pPr marL="0" indent="0">
              <a:buNone/>
            </a:pPr>
            <a:endParaRPr lang="en-US" dirty="0">
              <a:latin typeface="Times New Roman" pitchFamily="18" charset="0"/>
              <a:cs typeface="Times New Roman" pitchFamily="18" charset="0"/>
            </a:endParaRPr>
          </a:p>
        </p:txBody>
      </p:sp>
      <p:sp>
        <p:nvSpPr>
          <p:cNvPr id="4" name="Content Placeholder 3"/>
          <p:cNvSpPr>
            <a:spLocks noGrp="1"/>
          </p:cNvSpPr>
          <p:nvPr>
            <p:ph sz="half" idx="2"/>
          </p:nvPr>
        </p:nvSpPr>
        <p:spPr/>
        <p:txBody>
          <a:bodyPr>
            <a:normAutofit fontScale="77500" lnSpcReduction="20000"/>
          </a:bodyPr>
          <a:lstStyle/>
          <a:p>
            <a:pPr marL="0" indent="0" algn="ctr">
              <a:buNone/>
            </a:pPr>
            <a:r>
              <a:rPr lang="en-US" b="1" dirty="0" smtClean="0">
                <a:latin typeface="Times New Roman" pitchFamily="18" charset="0"/>
                <a:cs typeface="Times New Roman" pitchFamily="18" charset="0"/>
              </a:rPr>
              <a:t>Reform Impacts</a:t>
            </a:r>
            <a:endParaRPr lang="en-US" b="1" dirty="0">
              <a:latin typeface="Times New Roman" pitchFamily="18" charset="0"/>
              <a:cs typeface="Times New Roman" pitchFamily="18" charset="0"/>
            </a:endParaRPr>
          </a:p>
          <a:p>
            <a:r>
              <a:rPr lang="en-US" sz="3000" dirty="0">
                <a:latin typeface="Times New Roman" pitchFamily="18" charset="0"/>
                <a:cs typeface="Times New Roman" pitchFamily="18" charset="0"/>
              </a:rPr>
              <a:t>Resulted in massive increase in agricultural output</a:t>
            </a:r>
          </a:p>
          <a:p>
            <a:r>
              <a:rPr lang="en-US" sz="3000" dirty="0">
                <a:latin typeface="Times New Roman" pitchFamily="18" charset="0"/>
                <a:cs typeface="Times New Roman" pitchFamily="18" charset="0"/>
              </a:rPr>
              <a:t>Raised farm incomes, improved quality of life, and increased rural productivity</a:t>
            </a:r>
          </a:p>
          <a:p>
            <a:r>
              <a:rPr lang="en-US" sz="3000" dirty="0">
                <a:latin typeface="Times New Roman" pitchFamily="18" charset="0"/>
                <a:cs typeface="Times New Roman" pitchFamily="18" charset="0"/>
              </a:rPr>
              <a:t>Food exports increased and import decreased</a:t>
            </a:r>
          </a:p>
          <a:p>
            <a:pPr lvl="1"/>
            <a:r>
              <a:rPr lang="en-US" sz="2200" dirty="0">
                <a:latin typeface="Times New Roman" pitchFamily="18" charset="0"/>
                <a:cs typeface="Times New Roman" pitchFamily="18" charset="0"/>
              </a:rPr>
              <a:t> Grain</a:t>
            </a:r>
          </a:p>
          <a:p>
            <a:pPr lvl="1"/>
            <a:r>
              <a:rPr lang="en-US" sz="2200" dirty="0">
                <a:latin typeface="Times New Roman" pitchFamily="18" charset="0"/>
                <a:cs typeface="Times New Roman" pitchFamily="18" charset="0"/>
              </a:rPr>
              <a:t>Cotton</a:t>
            </a:r>
          </a:p>
          <a:p>
            <a:pPr lvl="1"/>
            <a:r>
              <a:rPr lang="en-US" sz="2200" dirty="0">
                <a:latin typeface="Times New Roman" pitchFamily="18" charset="0"/>
                <a:cs typeface="Times New Roman" pitchFamily="18" charset="0"/>
              </a:rPr>
              <a:t>Sugar</a:t>
            </a:r>
          </a:p>
          <a:p>
            <a:pPr lvl="1"/>
            <a:r>
              <a:rPr lang="en-US" sz="2200" dirty="0">
                <a:latin typeface="Times New Roman" pitchFamily="18" charset="0"/>
                <a:cs typeface="Times New Roman" pitchFamily="18" charset="0"/>
              </a:rPr>
              <a:t>Fruit</a:t>
            </a:r>
          </a:p>
          <a:p>
            <a:r>
              <a:rPr lang="en-US" sz="3000" dirty="0">
                <a:latin typeface="Times New Roman" pitchFamily="18" charset="0"/>
                <a:cs typeface="Times New Roman" pitchFamily="18" charset="0"/>
              </a:rPr>
              <a:t>Launched explosive boom in rural industry</a:t>
            </a: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536872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Times New Roman" pitchFamily="18" charset="0"/>
                <a:cs typeface="Times New Roman" pitchFamily="18" charset="0"/>
              </a:rPr>
              <a:t>China’s 12</a:t>
            </a:r>
            <a:r>
              <a:rPr lang="en-US" b="1" baseline="30000" dirty="0">
                <a:latin typeface="Times New Roman" pitchFamily="18" charset="0"/>
                <a:cs typeface="Times New Roman" pitchFamily="18" charset="0"/>
              </a:rPr>
              <a:t>th</a:t>
            </a:r>
            <a:r>
              <a:rPr lang="en-US" b="1" dirty="0">
                <a:latin typeface="Times New Roman" pitchFamily="18" charset="0"/>
                <a:cs typeface="Times New Roman" pitchFamily="18" charset="0"/>
              </a:rPr>
              <a:t> Five Year Plan</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(2011-2015)</a:t>
            </a:r>
          </a:p>
        </p:txBody>
      </p:sp>
      <p:sp>
        <p:nvSpPr>
          <p:cNvPr id="3" name="Content Placeholder 2"/>
          <p:cNvSpPr>
            <a:spLocks noGrp="1"/>
          </p:cNvSpPr>
          <p:nvPr>
            <p:ph idx="1"/>
          </p:nvPr>
        </p:nvSpPr>
        <p:spPr/>
        <p:txBody>
          <a:bodyPr>
            <a:normAutofit fontScale="55000" lnSpcReduction="20000"/>
          </a:bodyPr>
          <a:lstStyle/>
          <a:p>
            <a:r>
              <a:rPr lang="en-US" dirty="0">
                <a:latin typeface="Times New Roman" pitchFamily="18" charset="0"/>
                <a:cs typeface="Times New Roman" pitchFamily="18" charset="0"/>
              </a:rPr>
              <a:t>The 12</a:t>
            </a:r>
            <a:r>
              <a:rPr lang="en-US" baseline="30000" dirty="0">
                <a:latin typeface="Times New Roman" pitchFamily="18" charset="0"/>
                <a:cs typeface="Times New Roman" pitchFamily="18" charset="0"/>
              </a:rPr>
              <a:t>th</a:t>
            </a:r>
            <a:r>
              <a:rPr lang="en-US" dirty="0">
                <a:latin typeface="Times New Roman" pitchFamily="18" charset="0"/>
                <a:cs typeface="Times New Roman" pitchFamily="18" charset="0"/>
              </a:rPr>
              <a:t> FYP (2011-2015) contains three broad themes or areas of focus </a:t>
            </a:r>
          </a:p>
          <a:p>
            <a:pPr lvl="1"/>
            <a:r>
              <a:rPr lang="en-US" dirty="0">
                <a:latin typeface="Times New Roman" pitchFamily="18" charset="0"/>
                <a:cs typeface="Times New Roman" pitchFamily="18" charset="0"/>
              </a:rPr>
              <a:t>Economic restructuring </a:t>
            </a:r>
          </a:p>
          <a:p>
            <a:pPr lvl="1"/>
            <a:r>
              <a:rPr lang="en-US" dirty="0">
                <a:latin typeface="Times New Roman" pitchFamily="18" charset="0"/>
                <a:cs typeface="Times New Roman" pitchFamily="18" charset="0"/>
              </a:rPr>
              <a:t>Promoting greater social equality</a:t>
            </a:r>
          </a:p>
          <a:p>
            <a:pPr lvl="1"/>
            <a:r>
              <a:rPr lang="en-US" dirty="0">
                <a:latin typeface="Times New Roman" pitchFamily="18" charset="0"/>
                <a:cs typeface="Times New Roman" pitchFamily="18" charset="0"/>
              </a:rPr>
              <a:t>Protecting the environment</a:t>
            </a:r>
          </a:p>
          <a:p>
            <a:r>
              <a:rPr lang="en-US" dirty="0">
                <a:latin typeface="Times New Roman" pitchFamily="18" charset="0"/>
                <a:cs typeface="Times New Roman" pitchFamily="18" charset="0"/>
              </a:rPr>
              <a:t>Chinese industrial policy comes into play primarily in economic restructuring but also is apparent in the other areas of focus. Particularly noteworthy is the targeting of seven strategic emerging industries that are intended to become the backbone of China’s economy in the future and to be able to compete well on a global scale. </a:t>
            </a:r>
          </a:p>
          <a:p>
            <a:r>
              <a:rPr lang="en-US" dirty="0">
                <a:latin typeface="Times New Roman" pitchFamily="18" charset="0"/>
                <a:cs typeface="Times New Roman" pitchFamily="18" charset="0"/>
              </a:rPr>
              <a:t>Seven industries</a:t>
            </a:r>
          </a:p>
          <a:p>
            <a:pPr lvl="1"/>
            <a:r>
              <a:rPr lang="en-US" dirty="0">
                <a:latin typeface="Times New Roman" pitchFamily="18" charset="0"/>
                <a:cs typeface="Times New Roman" pitchFamily="18" charset="0"/>
              </a:rPr>
              <a:t>Biotechnology </a:t>
            </a:r>
          </a:p>
          <a:p>
            <a:pPr lvl="1"/>
            <a:r>
              <a:rPr lang="en-US" dirty="0">
                <a:latin typeface="Times New Roman" pitchFamily="18" charset="0"/>
                <a:cs typeface="Times New Roman" pitchFamily="18" charset="0"/>
              </a:rPr>
              <a:t>New energy</a:t>
            </a:r>
          </a:p>
          <a:p>
            <a:pPr lvl="1"/>
            <a:r>
              <a:rPr lang="en-US" dirty="0">
                <a:latin typeface="Times New Roman" pitchFamily="18" charset="0"/>
                <a:cs typeface="Times New Roman" pitchFamily="18" charset="0"/>
              </a:rPr>
              <a:t>High-end equipment manufacturing </a:t>
            </a:r>
          </a:p>
          <a:p>
            <a:pPr lvl="1"/>
            <a:r>
              <a:rPr lang="en-US" dirty="0">
                <a:latin typeface="Times New Roman" pitchFamily="18" charset="0"/>
                <a:cs typeface="Times New Roman" pitchFamily="18" charset="0"/>
              </a:rPr>
              <a:t>Energy conservation and environmental protection </a:t>
            </a:r>
          </a:p>
          <a:p>
            <a:pPr lvl="1"/>
            <a:r>
              <a:rPr lang="en-US" dirty="0">
                <a:latin typeface="Times New Roman" pitchFamily="18" charset="0"/>
                <a:cs typeface="Times New Roman" pitchFamily="18" charset="0"/>
              </a:rPr>
              <a:t>Clean-energy vehicles </a:t>
            </a:r>
          </a:p>
          <a:p>
            <a:pPr lvl="1"/>
            <a:r>
              <a:rPr lang="en-US" dirty="0">
                <a:latin typeface="Times New Roman" pitchFamily="18" charset="0"/>
                <a:cs typeface="Times New Roman" pitchFamily="18" charset="0"/>
              </a:rPr>
              <a:t>New materials</a:t>
            </a:r>
          </a:p>
          <a:p>
            <a:pPr lvl="1"/>
            <a:r>
              <a:rPr lang="en-US" dirty="0">
                <a:latin typeface="Times New Roman" pitchFamily="18" charset="0"/>
                <a:cs typeface="Times New Roman" pitchFamily="18" charset="0"/>
              </a:rPr>
              <a:t>Next-generation information technology</a:t>
            </a:r>
          </a:p>
          <a:p>
            <a:endParaRPr lang="en-US" dirty="0"/>
          </a:p>
        </p:txBody>
      </p:sp>
    </p:spTree>
    <p:extLst>
      <p:ext uri="{BB962C8B-B14F-4D97-AF65-F5344CB8AC3E}">
        <p14:creationId xmlns:p14="http://schemas.microsoft.com/office/powerpoint/2010/main" val="3498027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Times New Roman" pitchFamily="18" charset="0"/>
                <a:cs typeface="Times New Roman" pitchFamily="18" charset="0"/>
              </a:rPr>
              <a:t>China’s 12</a:t>
            </a:r>
            <a:r>
              <a:rPr lang="en-US" b="1" baseline="30000" dirty="0">
                <a:latin typeface="Times New Roman" pitchFamily="18" charset="0"/>
                <a:cs typeface="Times New Roman" pitchFamily="18" charset="0"/>
              </a:rPr>
              <a:t>th</a:t>
            </a:r>
            <a:r>
              <a:rPr lang="en-US" b="1" dirty="0">
                <a:latin typeface="Times New Roman" pitchFamily="18" charset="0"/>
                <a:cs typeface="Times New Roman" pitchFamily="18" charset="0"/>
              </a:rPr>
              <a:t> Five Year Plan</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(2011-2015)</a:t>
            </a:r>
          </a:p>
        </p:txBody>
      </p:sp>
      <p:sp>
        <p:nvSpPr>
          <p:cNvPr id="4" name="Content Placeholder 3"/>
          <p:cNvSpPr>
            <a:spLocks noGrp="1"/>
          </p:cNvSpPr>
          <p:nvPr>
            <p:ph sz="half" idx="1"/>
          </p:nvPr>
        </p:nvSpPr>
        <p:spPr/>
        <p:txBody>
          <a:bodyPr>
            <a:normAutofit fontScale="55000" lnSpcReduction="20000"/>
          </a:bodyPr>
          <a:lstStyle/>
          <a:p>
            <a:r>
              <a:rPr lang="en-US" dirty="0">
                <a:latin typeface="Times New Roman" pitchFamily="18" charset="0"/>
                <a:cs typeface="Times New Roman" pitchFamily="18" charset="0"/>
              </a:rPr>
              <a:t>The government reportedly intends to spend up to $2.1 trillion on these industries during the 12 </a:t>
            </a:r>
            <a:r>
              <a:rPr lang="en-US" dirty="0" err="1">
                <a:latin typeface="Times New Roman" pitchFamily="18" charset="0"/>
                <a:cs typeface="Times New Roman" pitchFamily="18" charset="0"/>
              </a:rPr>
              <a:t>Th</a:t>
            </a:r>
            <a:r>
              <a:rPr lang="en-US" dirty="0">
                <a:latin typeface="Times New Roman" pitchFamily="18" charset="0"/>
                <a:cs typeface="Times New Roman" pitchFamily="18" charset="0"/>
              </a:rPr>
              <a:t> FYP. Some of the highlights of the FYP include: achieving an average real GDP growth rate of 7% and ensuring that incomes rise at least as fast as GDP</a:t>
            </a:r>
          </a:p>
          <a:p>
            <a:r>
              <a:rPr lang="en-US" dirty="0">
                <a:latin typeface="Times New Roman" pitchFamily="18" charset="0"/>
                <a:cs typeface="Times New Roman" pitchFamily="18" charset="0"/>
              </a:rPr>
              <a:t>Consolidating inefficient sectors and promoting the services industry (with the goal of expanding service sector output to account for 47% of GDP—up four percentage points from the current level)</a:t>
            </a:r>
          </a:p>
          <a:p>
            <a:r>
              <a:rPr lang="en-US" dirty="0">
                <a:latin typeface="Times New Roman" pitchFamily="18" charset="0"/>
                <a:cs typeface="Times New Roman" pitchFamily="18" charset="0"/>
              </a:rPr>
              <a:t>Promoting energy saving and new energy industries; promoting the development of nuclear, water, wind, and solar power; and expanding non-fossil fuel to account for 11.4% of primary energy consumption</a:t>
            </a:r>
          </a:p>
          <a:p>
            <a:r>
              <a:rPr lang="en-US" dirty="0">
                <a:latin typeface="Times New Roman" pitchFamily="18" charset="0"/>
                <a:cs typeface="Times New Roman" pitchFamily="18" charset="0"/>
              </a:rPr>
              <a:t>Welcoming foreign investment in modern agriculture, high-technology, and environmental protection industries</a:t>
            </a:r>
          </a:p>
          <a:p>
            <a:endParaRPr lang="en-US" dirty="0">
              <a:latin typeface="Times New Roman" pitchFamily="18" charset="0"/>
              <a:cs typeface="Times New Roman" pitchFamily="18" charset="0"/>
            </a:endParaRPr>
          </a:p>
        </p:txBody>
      </p:sp>
      <p:sp>
        <p:nvSpPr>
          <p:cNvPr id="5" name="Content Placeholder 4"/>
          <p:cNvSpPr>
            <a:spLocks noGrp="1"/>
          </p:cNvSpPr>
          <p:nvPr>
            <p:ph sz="half" idx="2"/>
          </p:nvPr>
        </p:nvSpPr>
        <p:spPr/>
        <p:txBody>
          <a:bodyPr>
            <a:normAutofit fontScale="55000" lnSpcReduction="20000"/>
          </a:bodyPr>
          <a:lstStyle/>
          <a:p>
            <a:r>
              <a:rPr lang="en-US" dirty="0">
                <a:latin typeface="Times New Roman" pitchFamily="18" charset="0"/>
                <a:cs typeface="Times New Roman" pitchFamily="18" charset="0"/>
              </a:rPr>
              <a:t>Turning coastal regions from “world’s factory” to hubs of research and development, high-end manufacturing, and services</a:t>
            </a:r>
          </a:p>
          <a:p>
            <a:r>
              <a:rPr lang="en-US" dirty="0">
                <a:latin typeface="Times New Roman" pitchFamily="18" charset="0"/>
                <a:cs typeface="Times New Roman" pitchFamily="18" charset="0"/>
              </a:rPr>
              <a:t>Lengthening high-speed railway and highway networks</a:t>
            </a:r>
          </a:p>
          <a:p>
            <a:r>
              <a:rPr lang="en-US" dirty="0">
                <a:latin typeface="Times New Roman" pitchFamily="18" charset="0"/>
                <a:cs typeface="Times New Roman" pitchFamily="18" charset="0"/>
              </a:rPr>
              <a:t>Increasing expenditure on R&amp;D to account for 2.2% of GDP</a:t>
            </a:r>
          </a:p>
          <a:p>
            <a:r>
              <a:rPr lang="en-US" dirty="0">
                <a:latin typeface="Times New Roman" pitchFamily="18" charset="0"/>
                <a:cs typeface="Times New Roman" pitchFamily="18" charset="0"/>
              </a:rPr>
              <a:t>Expanding non-fossil fuel or refining to account for 11.4% of primary energy consumption</a:t>
            </a:r>
          </a:p>
          <a:p>
            <a:r>
              <a:rPr lang="en-US" dirty="0">
                <a:latin typeface="Times New Roman" pitchFamily="18" charset="0"/>
                <a:cs typeface="Times New Roman" pitchFamily="18" charset="0"/>
              </a:rPr>
              <a:t>Cutting water consumption per unit of value-added industrial output by 30%, energy consumption per unit of GDP by 16%, and carbon dioxide emission per unit of GDP by 17%</a:t>
            </a:r>
          </a:p>
          <a:p>
            <a:r>
              <a:rPr lang="en-US" dirty="0">
                <a:latin typeface="Times New Roman" pitchFamily="18" charset="0"/>
                <a:cs typeface="Times New Roman" pitchFamily="18" charset="0"/>
              </a:rPr>
              <a:t>Increasing the minimum wage by no less than 13% on average each year</a:t>
            </a:r>
          </a:p>
          <a:p>
            <a:r>
              <a:rPr lang="en-US" dirty="0">
                <a:latin typeface="Times New Roman" pitchFamily="18" charset="0"/>
                <a:cs typeface="Times New Roman" pitchFamily="18" charset="0"/>
              </a:rPr>
              <a:t>Building 36 million affordable apartments for low-income people</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06556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a:latin typeface="Times New Roman"/>
                <a:cs typeface="Times New Roman"/>
              </a:rPr>
              <a:t>Executive Summary</a:t>
            </a:r>
            <a:br>
              <a:rPr lang="en-US" sz="4000">
                <a:latin typeface="Times New Roman"/>
                <a:cs typeface="Times New Roman"/>
              </a:rPr>
            </a:br>
            <a:r>
              <a:rPr lang="en-US" sz="3200">
                <a:latin typeface="Times New Roman"/>
                <a:cs typeface="Times New Roman"/>
              </a:rPr>
              <a:t>Political Estimate</a:t>
            </a:r>
          </a:p>
        </p:txBody>
      </p:sp>
      <p:sp>
        <p:nvSpPr>
          <p:cNvPr id="3" name="Content Placeholder 2"/>
          <p:cNvSpPr>
            <a:spLocks noGrp="1"/>
          </p:cNvSpPr>
          <p:nvPr>
            <p:ph idx="1"/>
          </p:nvPr>
        </p:nvSpPr>
        <p:spPr/>
        <p:txBody>
          <a:bodyPr>
            <a:normAutofit/>
          </a:bodyPr>
          <a:lstStyle/>
          <a:p>
            <a:r>
              <a:rPr lang="en-US" sz="2400" dirty="0">
                <a:latin typeface="Times New Roman"/>
                <a:cs typeface="Calibri"/>
              </a:rPr>
              <a:t>The Chinese Communist Party (CCP) runs China</a:t>
            </a:r>
            <a:r>
              <a:rPr lang="en-US" sz="2400" dirty="0">
                <a:latin typeface="Calibri"/>
                <a:cs typeface="Calibri"/>
              </a:rPr>
              <a:t> </a:t>
            </a:r>
            <a:r>
              <a:rPr lang="en-US" sz="2400" dirty="0">
                <a:latin typeface="Times New Roman"/>
                <a:cs typeface="Times New Roman"/>
              </a:rPr>
              <a:t>authoritative leadership </a:t>
            </a:r>
            <a:r>
              <a:rPr lang="en-US" sz="2400" dirty="0">
                <a:latin typeface="Times New Roman"/>
                <a:cs typeface="Calibri"/>
              </a:rPr>
              <a:t>- chosen by the CCP</a:t>
            </a:r>
          </a:p>
          <a:p>
            <a:r>
              <a:rPr lang="en-US" sz="2400" dirty="0">
                <a:latin typeface="Times New Roman"/>
                <a:cs typeface="Calibri"/>
              </a:rPr>
              <a:t>The CCP uses it’s political influences to control</a:t>
            </a:r>
          </a:p>
          <a:p>
            <a:pPr lvl="1"/>
            <a:r>
              <a:rPr lang="en-US" sz="2000" dirty="0">
                <a:latin typeface="Times New Roman"/>
                <a:cs typeface="Calibri"/>
              </a:rPr>
              <a:t>Military</a:t>
            </a:r>
          </a:p>
          <a:p>
            <a:pPr lvl="1"/>
            <a:r>
              <a:rPr lang="en-US" sz="2000" dirty="0">
                <a:latin typeface="Times New Roman"/>
                <a:cs typeface="Calibri"/>
              </a:rPr>
              <a:t>Business</a:t>
            </a:r>
          </a:p>
          <a:p>
            <a:pPr lvl="1"/>
            <a:r>
              <a:rPr lang="en-US" sz="2000" dirty="0">
                <a:latin typeface="Times New Roman"/>
                <a:cs typeface="Calibri"/>
              </a:rPr>
              <a:t>Opposing political views</a:t>
            </a:r>
          </a:p>
          <a:p>
            <a:pPr lvl="1"/>
            <a:r>
              <a:rPr lang="en-US" sz="2000" dirty="0">
                <a:latin typeface="Times New Roman"/>
                <a:cs typeface="Calibri"/>
              </a:rPr>
              <a:t>Information and Education</a:t>
            </a:r>
          </a:p>
          <a:p>
            <a:r>
              <a:rPr lang="en-US" sz="2400" dirty="0">
                <a:latin typeface="Times New Roman"/>
                <a:cs typeface="Calibri"/>
              </a:rPr>
              <a:t>To advance within China, CCP membership is seen as a necessity.</a:t>
            </a:r>
          </a:p>
          <a:p>
            <a:r>
              <a:rPr lang="en-US" sz="2400" dirty="0">
                <a:latin typeface="Times New Roman"/>
                <a:cs typeface="Calibri"/>
              </a:rPr>
              <a:t>New technological advances are beginning to show signs of influence in government</a:t>
            </a:r>
          </a:p>
        </p:txBody>
      </p:sp>
    </p:spTree>
    <p:extLst>
      <p:ext uri="{BB962C8B-B14F-4D97-AF65-F5344CB8AC3E}">
        <p14:creationId xmlns:p14="http://schemas.microsoft.com/office/powerpoint/2010/main" val="4145600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pPr algn="ctr"/>
            <a:r>
              <a:rPr lang="en-US" b="1" dirty="0" smtClean="0">
                <a:latin typeface="Times New Roman" pitchFamily="18" charset="0"/>
                <a:cs typeface="Times New Roman" pitchFamily="18" charset="0"/>
              </a:rPr>
              <a:t>Measuring an Economy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Many economists contend that using nominal exchange rates to convert Chinese data into U.S. dollars fails to reflect the true size of China’s economy and living standards relative to the U.S.</a:t>
            </a:r>
          </a:p>
          <a:p>
            <a:r>
              <a:rPr lang="en-US" dirty="0" smtClean="0">
                <a:latin typeface="Times New Roman" pitchFamily="18" charset="0"/>
                <a:cs typeface="Times New Roman" pitchFamily="18" charset="0"/>
              </a:rPr>
              <a:t>To combat this, estimates of exchange rates based on their actual purchasing power relative to the dollar are developed in order to make more accurate comparisons of economic data across countries, usually referred to as purchasing power parity (PPP)</a:t>
            </a:r>
          </a:p>
          <a:p>
            <a:r>
              <a:rPr lang="en-US" dirty="0" smtClean="0">
                <a:latin typeface="Times New Roman" pitchFamily="18" charset="0"/>
                <a:cs typeface="Times New Roman" pitchFamily="18" charset="0"/>
              </a:rPr>
              <a:t>Using this method, the PPP exchange rate increases the estimated measurement of China’s economy and its per capita GDP</a:t>
            </a:r>
          </a:p>
          <a:p>
            <a:pPr marL="0" indent="0">
              <a:buNone/>
            </a:pPr>
            <a:endParaRPr lang="en-US" dirty="0" smtClean="0"/>
          </a:p>
        </p:txBody>
      </p:sp>
    </p:spTree>
    <p:extLst>
      <p:ext uri="{BB962C8B-B14F-4D97-AF65-F5344CB8AC3E}">
        <p14:creationId xmlns:p14="http://schemas.microsoft.com/office/powerpoint/2010/main" val="1113974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Current and Projected Economic Growth</a:t>
            </a:r>
            <a:endParaRPr lang="en-US"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14300" y="1844675"/>
            <a:ext cx="3786188" cy="4351338"/>
          </a:xfrm>
        </p:spPr>
        <p:txBody>
          <a:bodyPr>
            <a:normAutofit fontScale="92500"/>
          </a:bodyPr>
          <a:lstStyle/>
          <a:p>
            <a:r>
              <a:rPr lang="en-US" dirty="0">
                <a:latin typeface="Times New Roman" pitchFamily="18" charset="0"/>
                <a:cs typeface="Times New Roman" pitchFamily="18" charset="0"/>
              </a:rPr>
              <a:t>Economists predict that on a PPP basis China will overtake the U.S. as the world’s largest economy by 2017</a:t>
            </a:r>
          </a:p>
          <a:p>
            <a:r>
              <a:rPr lang="en-US" dirty="0">
                <a:latin typeface="Times New Roman" pitchFamily="18" charset="0"/>
                <a:cs typeface="Times New Roman" pitchFamily="18" charset="0"/>
              </a:rPr>
              <a:t>Further predictions put China’s economy at 24.1% larger than that of the United States by 2030 </a:t>
            </a:r>
          </a:p>
          <a:p>
            <a:endParaRPr lang="en-US" dirty="0"/>
          </a:p>
        </p:txBody>
      </p:sp>
      <p:pic>
        <p:nvPicPr>
          <p:cNvPr id="5" name="Content Placeholder 4"/>
          <p:cNvPicPr>
            <a:picLocks noGrp="1" noChangeAspect="1"/>
          </p:cNvPicPr>
          <p:nvPr>
            <p:ph sz="half" idx="2"/>
          </p:nvPr>
        </p:nvPicPr>
        <p:blipFill>
          <a:blip r:embed="rId3"/>
          <a:stretch>
            <a:fillRect/>
          </a:stretch>
        </p:blipFill>
        <p:spPr>
          <a:xfrm>
            <a:off x="3829050" y="1543051"/>
            <a:ext cx="5114925" cy="4784813"/>
          </a:xfrm>
          <a:prstGeom prst="rect">
            <a:avLst/>
          </a:prstGeom>
        </p:spPr>
      </p:pic>
      <p:sp>
        <p:nvSpPr>
          <p:cNvPr id="4" name="TextBox 3"/>
          <p:cNvSpPr txBox="1"/>
          <p:nvPr/>
        </p:nvSpPr>
        <p:spPr>
          <a:xfrm>
            <a:off x="5943600" y="5715000"/>
            <a:ext cx="3657600" cy="397032"/>
          </a:xfrm>
          <a:prstGeom prst="rect">
            <a:avLst/>
          </a:prstGeom>
          <a:noFill/>
        </p:spPr>
        <p:txBody>
          <a:bodyPr wrap="square" rtlCol="0">
            <a:spAutoFit/>
          </a:bodyPr>
          <a:lstStyle/>
          <a:p>
            <a:pPr lvl="0">
              <a:lnSpc>
                <a:spcPct val="220000"/>
              </a:lnSpc>
            </a:pPr>
            <a:r>
              <a:rPr lang="en-US" sz="900" dirty="0" smtClean="0">
                <a:solidFill>
                  <a:prstClr val="black"/>
                </a:solidFill>
                <a:latin typeface="Cambria"/>
                <a:ea typeface="MS Mincho"/>
                <a:cs typeface="Times New Roman"/>
              </a:rPr>
              <a:t>Source: http</a:t>
            </a:r>
            <a:r>
              <a:rPr lang="en-US" sz="900" dirty="0">
                <a:solidFill>
                  <a:prstClr val="black"/>
                </a:solidFill>
                <a:latin typeface="Cambria"/>
                <a:ea typeface="MS Mincho"/>
                <a:cs typeface="Times New Roman"/>
              </a:rPr>
              <a:t>://www.fas.org/sgp/crs/row/RL33534.pdf </a:t>
            </a:r>
          </a:p>
        </p:txBody>
      </p:sp>
    </p:spTree>
    <p:extLst>
      <p:ext uri="{BB962C8B-B14F-4D97-AF65-F5344CB8AC3E}">
        <p14:creationId xmlns:p14="http://schemas.microsoft.com/office/powerpoint/2010/main" val="25935912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itchFamily="18" charset="0"/>
                <a:cs typeface="Times New Roman" pitchFamily="18" charset="0"/>
              </a:rPr>
              <a:t>China at a Glance</a:t>
            </a:r>
          </a:p>
        </p:txBody>
      </p:sp>
      <p:sp>
        <p:nvSpPr>
          <p:cNvPr id="3" name="Content Placeholder 2"/>
          <p:cNvSpPr>
            <a:spLocks noGrp="1"/>
          </p:cNvSpPr>
          <p:nvPr>
            <p:ph idx="1"/>
          </p:nvPr>
        </p:nvSpPr>
        <p:spPr>
          <a:xfrm>
            <a:off x="447514" y="1561454"/>
            <a:ext cx="8229600" cy="4525963"/>
          </a:xfrm>
        </p:spPr>
        <p:txBody>
          <a:bodyPr>
            <a:normAutofit/>
          </a:bodyPr>
          <a:lstStyle/>
          <a:p>
            <a:r>
              <a:rPr lang="en-US" sz="4000" dirty="0">
                <a:latin typeface="Times New Roman" pitchFamily="18" charset="0"/>
                <a:cs typeface="Times New Roman" pitchFamily="18" charset="0"/>
              </a:rPr>
              <a:t>Population – 1,344,130,000</a:t>
            </a:r>
          </a:p>
          <a:p>
            <a:r>
              <a:rPr lang="en-US" sz="4000" dirty="0">
                <a:latin typeface="Times New Roman" pitchFamily="18" charset="0"/>
                <a:cs typeface="Times New Roman" pitchFamily="18" charset="0"/>
              </a:rPr>
              <a:t>GDP - $7,318,499,269,769</a:t>
            </a:r>
          </a:p>
          <a:p>
            <a:r>
              <a:rPr lang="en-US" sz="4000" dirty="0">
                <a:latin typeface="Times New Roman" pitchFamily="18" charset="0"/>
                <a:cs typeface="Times New Roman" pitchFamily="18" charset="0"/>
              </a:rPr>
              <a:t>GDP growth– 9.2%</a:t>
            </a:r>
          </a:p>
          <a:p>
            <a:r>
              <a:rPr lang="en-US" sz="4000" dirty="0">
                <a:latin typeface="Times New Roman" pitchFamily="18" charset="0"/>
                <a:cs typeface="Times New Roman" pitchFamily="18" charset="0"/>
              </a:rPr>
              <a:t>Inflation 5.4%</a:t>
            </a:r>
          </a:p>
          <a:p>
            <a:endParaRPr lang="en-US" dirty="0"/>
          </a:p>
        </p:txBody>
      </p:sp>
    </p:spTree>
    <p:extLst>
      <p:ext uri="{BB962C8B-B14F-4D97-AF65-F5344CB8AC3E}">
        <p14:creationId xmlns:p14="http://schemas.microsoft.com/office/powerpoint/2010/main" val="1634588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Applying the PPP to China’s Economy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China’s GDP in 2012 was $8.2 Trillion – about two-thirds the size of the U.S. economy</a:t>
            </a:r>
          </a:p>
          <a:p>
            <a:r>
              <a:rPr lang="en-US" dirty="0" smtClean="0">
                <a:latin typeface="Times New Roman" pitchFamily="18" charset="0"/>
                <a:cs typeface="Times New Roman" pitchFamily="18" charset="0"/>
              </a:rPr>
              <a:t>The per capita GDP of China was $6,190 – 12% that of the U.S.</a:t>
            </a:r>
          </a:p>
          <a:p>
            <a:r>
              <a:rPr lang="en-US" dirty="0" smtClean="0">
                <a:latin typeface="Times New Roman" pitchFamily="18" charset="0"/>
                <a:cs typeface="Times New Roman" pitchFamily="18" charset="0"/>
              </a:rPr>
              <a:t>Applying the PPP raises China’s 2012 GDP from $8.2 Trillion to 12.6 Trillion </a:t>
            </a:r>
          </a:p>
          <a:p>
            <a:r>
              <a:rPr lang="en-US" dirty="0" smtClean="0">
                <a:latin typeface="Times New Roman" pitchFamily="18" charset="0"/>
                <a:cs typeface="Times New Roman" pitchFamily="18" charset="0"/>
              </a:rPr>
              <a:t>This calculation indicates that China’s economy is 80% the size of that of the U.S.</a:t>
            </a:r>
          </a:p>
          <a:p>
            <a:r>
              <a:rPr lang="en-US" dirty="0" smtClean="0">
                <a:latin typeface="Times New Roman" pitchFamily="18" charset="0"/>
                <a:cs typeface="Times New Roman" pitchFamily="18" charset="0"/>
              </a:rPr>
              <a:t>China’s share of the global GDP on a PPP basis rose from 3.7% in 1990 to 15% in 2012</a:t>
            </a:r>
          </a:p>
          <a:p>
            <a:r>
              <a:rPr lang="en-US" dirty="0" smtClean="0">
                <a:latin typeface="Times New Roman" pitchFamily="18" charset="0"/>
                <a:cs typeface="Times New Roman" pitchFamily="18" charset="0"/>
              </a:rPr>
              <a:t>The PPP measurement also raises China’s 2012 per capita GDP from $6,190 to $9,460 which is 18.9% of the U.S. level</a:t>
            </a:r>
          </a:p>
          <a:p>
            <a:pPr marL="0" indent="0">
              <a:buNone/>
            </a:pPr>
            <a:endParaRPr lang="en-US" dirty="0" smtClean="0"/>
          </a:p>
          <a:p>
            <a:endParaRPr lang="en-US" dirty="0"/>
          </a:p>
        </p:txBody>
      </p:sp>
    </p:spTree>
    <p:extLst>
      <p:ext uri="{BB962C8B-B14F-4D97-AF65-F5344CB8AC3E}">
        <p14:creationId xmlns:p14="http://schemas.microsoft.com/office/powerpoint/2010/main" val="616448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China’s Current World Economic Influence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Second largest economy</a:t>
            </a:r>
          </a:p>
          <a:p>
            <a:r>
              <a:rPr lang="en-US" dirty="0">
                <a:latin typeface="Times New Roman" pitchFamily="18" charset="0"/>
                <a:cs typeface="Times New Roman" pitchFamily="18" charset="0"/>
              </a:rPr>
              <a:t>Largest merchandise exporter</a:t>
            </a:r>
          </a:p>
          <a:p>
            <a:r>
              <a:rPr lang="en-US" dirty="0">
                <a:latin typeface="Times New Roman" pitchFamily="18" charset="0"/>
                <a:cs typeface="Times New Roman" pitchFamily="18" charset="0"/>
              </a:rPr>
              <a:t>Second largest merchandise importer</a:t>
            </a:r>
          </a:p>
          <a:p>
            <a:r>
              <a:rPr lang="en-US" dirty="0">
                <a:latin typeface="Times New Roman" pitchFamily="18" charset="0"/>
                <a:cs typeface="Times New Roman" pitchFamily="18" charset="0"/>
              </a:rPr>
              <a:t>Second largest destination of foreign direct investment (FDI)</a:t>
            </a:r>
          </a:p>
          <a:p>
            <a:r>
              <a:rPr lang="en-US" dirty="0">
                <a:latin typeface="Times New Roman" pitchFamily="18" charset="0"/>
                <a:cs typeface="Times New Roman" pitchFamily="18" charset="0"/>
              </a:rPr>
              <a:t>Largest manufacturer</a:t>
            </a:r>
          </a:p>
          <a:p>
            <a:r>
              <a:rPr lang="en-US" dirty="0">
                <a:latin typeface="Times New Roman" pitchFamily="18" charset="0"/>
                <a:cs typeface="Times New Roman" pitchFamily="18" charset="0"/>
              </a:rPr>
              <a:t>Largest holder of foreign exchange reserves</a:t>
            </a:r>
          </a:p>
          <a:p>
            <a:r>
              <a:rPr lang="en-US" dirty="0">
                <a:latin typeface="Times New Roman" pitchFamily="18" charset="0"/>
                <a:cs typeface="Times New Roman" pitchFamily="18" charset="0"/>
              </a:rPr>
              <a:t>Largest creditor nation</a:t>
            </a:r>
          </a:p>
        </p:txBody>
      </p:sp>
    </p:spTree>
    <p:extLst>
      <p:ext uri="{BB962C8B-B14F-4D97-AF65-F5344CB8AC3E}">
        <p14:creationId xmlns:p14="http://schemas.microsoft.com/office/powerpoint/2010/main" val="26821183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atin typeface="Times New Roman" pitchFamily="18" charset="0"/>
                <a:cs typeface="Times New Roman" pitchFamily="18" charset="0"/>
              </a:rPr>
              <a:t>Chinese average real GDP growth among major global economies: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2008-2011</a:t>
            </a:r>
          </a:p>
        </p:txBody>
      </p:sp>
      <p:pic>
        <p:nvPicPr>
          <p:cNvPr id="4" name="Content Placeholder 3"/>
          <p:cNvPicPr>
            <a:picLocks noGrp="1" noChangeAspect="1"/>
          </p:cNvPicPr>
          <p:nvPr>
            <p:ph idx="1"/>
          </p:nvPr>
        </p:nvPicPr>
        <p:blipFill>
          <a:blip r:embed="rId3"/>
          <a:stretch>
            <a:fillRect/>
          </a:stretch>
        </p:blipFill>
        <p:spPr>
          <a:xfrm>
            <a:off x="2028826" y="1695451"/>
            <a:ext cx="4886324" cy="3905835"/>
          </a:xfrm>
          <a:prstGeom prst="rect">
            <a:avLst/>
          </a:prstGeom>
        </p:spPr>
      </p:pic>
      <p:sp>
        <p:nvSpPr>
          <p:cNvPr id="6" name="Rectangle 5"/>
          <p:cNvSpPr/>
          <p:nvPr/>
        </p:nvSpPr>
        <p:spPr>
          <a:xfrm>
            <a:off x="886217" y="5723062"/>
            <a:ext cx="7333989" cy="461665"/>
          </a:xfrm>
          <a:prstGeom prst="rect">
            <a:avLst/>
          </a:prstGeom>
        </p:spPr>
        <p:txBody>
          <a:bodyPr wrap="square">
            <a:spAutoFit/>
          </a:bodyPr>
          <a:lstStyle/>
          <a:p>
            <a:r>
              <a:rPr lang="en-US" sz="1200" dirty="0"/>
              <a:t>Source: China’s Economic Rise: History, Trends, Challenges, and Implications for the United States (March 4, 2013) </a:t>
            </a:r>
          </a:p>
          <a:p>
            <a:r>
              <a:rPr lang="en-US" sz="1200" dirty="0">
                <a:hlinkClick r:id="rId4"/>
              </a:rPr>
              <a:t>http://www.fas.org/sgp/crs/row/RL33534.pdf</a:t>
            </a:r>
            <a:r>
              <a:rPr lang="en-US" sz="1200" dirty="0"/>
              <a:t> </a:t>
            </a:r>
          </a:p>
        </p:txBody>
      </p:sp>
    </p:spTree>
    <p:extLst>
      <p:ext uri="{BB962C8B-B14F-4D97-AF65-F5344CB8AC3E}">
        <p14:creationId xmlns:p14="http://schemas.microsoft.com/office/powerpoint/2010/main" val="6133339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109" y="438150"/>
            <a:ext cx="2949178" cy="983293"/>
          </a:xfrm>
        </p:spPr>
        <p:txBody>
          <a:bodyPr>
            <a:noAutofit/>
          </a:bodyPr>
          <a:lstStyle/>
          <a:p>
            <a:pPr algn="ctr"/>
            <a:r>
              <a:rPr lang="en-US" sz="4000" b="1" dirty="0" smtClean="0">
                <a:latin typeface="Times New Roman" pitchFamily="18" charset="0"/>
                <a:cs typeface="Times New Roman" pitchFamily="18" charset="0"/>
              </a:rPr>
              <a:t>Chinese Labor Costs</a:t>
            </a:r>
            <a:endParaRPr lang="en-US" sz="4000" b="1" dirty="0">
              <a:latin typeface="Times New Roman" pitchFamily="18" charset="0"/>
              <a:cs typeface="Times New Roman" pitchFamily="18" charset="0"/>
            </a:endParaRPr>
          </a:p>
        </p:txBody>
      </p:sp>
      <p:sp>
        <p:nvSpPr>
          <p:cNvPr id="4" name="Text Placeholder 3"/>
          <p:cNvSpPr>
            <a:spLocks noGrp="1"/>
          </p:cNvSpPr>
          <p:nvPr>
            <p:ph type="body" sz="half" idx="2"/>
          </p:nvPr>
        </p:nvSpPr>
        <p:spPr>
          <a:xfrm>
            <a:off x="621408" y="1645334"/>
            <a:ext cx="2821879" cy="3707716"/>
          </a:xfrm>
        </p:spPr>
        <p:txBody>
          <a:bodyPr/>
          <a:lstStyle/>
          <a:p>
            <a:pPr algn="ctr"/>
            <a:r>
              <a:rPr lang="en-US" sz="2800" dirty="0">
                <a:latin typeface="Times New Roman" pitchFamily="18" charset="0"/>
                <a:cs typeface="Times New Roman" pitchFamily="18" charset="0"/>
              </a:rPr>
              <a:t>China’s average real wages have been on the rise from 2000 to 2012 at an average annual rate of 11.8%</a:t>
            </a:r>
          </a:p>
          <a:p>
            <a:endParaRPr lang="en-US" dirty="0"/>
          </a:p>
        </p:txBody>
      </p:sp>
      <p:pic>
        <p:nvPicPr>
          <p:cNvPr id="5" name="Picture 4"/>
          <p:cNvPicPr>
            <a:picLocks noChangeAspect="1"/>
          </p:cNvPicPr>
          <p:nvPr/>
        </p:nvPicPr>
        <p:blipFill>
          <a:blip r:embed="rId3"/>
          <a:stretch>
            <a:fillRect/>
          </a:stretch>
        </p:blipFill>
        <p:spPr>
          <a:xfrm>
            <a:off x="3443287" y="438151"/>
            <a:ext cx="5414963" cy="5095483"/>
          </a:xfrm>
          <a:prstGeom prst="rect">
            <a:avLst/>
          </a:prstGeom>
        </p:spPr>
      </p:pic>
      <p:sp>
        <p:nvSpPr>
          <p:cNvPr id="6" name="Rectangle 5"/>
          <p:cNvSpPr/>
          <p:nvPr/>
        </p:nvSpPr>
        <p:spPr>
          <a:xfrm>
            <a:off x="3278932" y="5714999"/>
            <a:ext cx="5743672" cy="646331"/>
          </a:xfrm>
          <a:prstGeom prst="rect">
            <a:avLst/>
          </a:prstGeom>
        </p:spPr>
        <p:txBody>
          <a:bodyPr wrap="square">
            <a:spAutoFit/>
          </a:bodyPr>
          <a:lstStyle/>
          <a:p>
            <a:r>
              <a:rPr lang="en-US" sz="1200" dirty="0"/>
              <a:t>Source: China’s Economic Rise: History, Trends, Challenges, and Implications for the United States (March 4, 2013) </a:t>
            </a:r>
          </a:p>
          <a:p>
            <a:r>
              <a:rPr lang="en-US" sz="1200" dirty="0">
                <a:hlinkClick r:id="rId4"/>
              </a:rPr>
              <a:t>http://www.fas.org/sgp/crs/row/RL33534.pdf</a:t>
            </a:r>
            <a:r>
              <a:rPr lang="en-US" sz="1200" dirty="0"/>
              <a:t> </a:t>
            </a:r>
          </a:p>
        </p:txBody>
      </p:sp>
    </p:spTree>
    <p:extLst>
      <p:ext uri="{BB962C8B-B14F-4D97-AF65-F5344CB8AC3E}">
        <p14:creationId xmlns:p14="http://schemas.microsoft.com/office/powerpoint/2010/main" val="10400956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1388"/>
            <a:ext cx="7886700" cy="1325563"/>
          </a:xfrm>
        </p:spPr>
        <p:txBody>
          <a:bodyPr/>
          <a:lstStyle/>
          <a:p>
            <a:pPr algn="ctr"/>
            <a:r>
              <a:rPr lang="en-US" b="1" dirty="0" smtClean="0">
                <a:latin typeface="Times New Roman" pitchFamily="18" charset="0"/>
                <a:cs typeface="Times New Roman" pitchFamily="18" charset="0"/>
              </a:rPr>
              <a:t>Income Distribution</a:t>
            </a:r>
            <a:endParaRPr lang="en-US" b="1" dirty="0">
              <a:latin typeface="Times New Roman" pitchFamily="18" charset="0"/>
              <a:cs typeface="Times New Roman" pitchFamily="18" charset="0"/>
            </a:endParaRPr>
          </a:p>
        </p:txBody>
      </p:sp>
      <p:sp>
        <p:nvSpPr>
          <p:cNvPr id="4" name="Text Placeholder 3"/>
          <p:cNvSpPr>
            <a:spLocks noGrp="1"/>
          </p:cNvSpPr>
          <p:nvPr>
            <p:ph sz="half" idx="1"/>
          </p:nvPr>
        </p:nvSpPr>
        <p:spPr>
          <a:xfrm>
            <a:off x="371476" y="1891506"/>
            <a:ext cx="3782831" cy="4351338"/>
          </a:xfrm>
        </p:spPr>
        <p:txBody>
          <a:bodyPr>
            <a:normAutofit fontScale="62500" lnSpcReduction="20000"/>
          </a:bodyPr>
          <a:lstStyle/>
          <a:p>
            <a:r>
              <a:rPr lang="en-US" dirty="0">
                <a:latin typeface="Times New Roman" pitchFamily="18" charset="0"/>
                <a:cs typeface="Times New Roman" pitchFamily="18" charset="0"/>
              </a:rPr>
              <a:t>In spite of increases in wages and disposable income, frustrations are growing that many citizens are not benefiting from China’s rapid growth. </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 2005 United Nations report stated that the income gap between the urban an rural areas was among the highest in the world and warned that this gap threatens social stability… The report urged China to take greater steps to improve conditions for the rural poor, and bolster education, health care, and the social safety net”</a:t>
            </a:r>
          </a:p>
          <a:p>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4154306" y="1708056"/>
            <a:ext cx="4779963" cy="4676775"/>
          </a:xfrm>
          <a:prstGeom prst="rect">
            <a:avLst/>
          </a:prstGeom>
        </p:spPr>
      </p:pic>
      <p:sp>
        <p:nvSpPr>
          <p:cNvPr id="6" name="TextBox 5"/>
          <p:cNvSpPr txBox="1"/>
          <p:nvPr/>
        </p:nvSpPr>
        <p:spPr>
          <a:xfrm>
            <a:off x="3759881" y="1364270"/>
            <a:ext cx="5195653" cy="338554"/>
          </a:xfrm>
          <a:prstGeom prst="rect">
            <a:avLst/>
          </a:prstGeom>
          <a:noFill/>
        </p:spPr>
        <p:txBody>
          <a:bodyPr wrap="none" rtlCol="0">
            <a:spAutoFit/>
          </a:bodyPr>
          <a:lstStyle/>
          <a:p>
            <a:r>
              <a:rPr lang="en-US" sz="1600" dirty="0" smtClean="0">
                <a:latin typeface="Times New Roman" pitchFamily="18" charset="0"/>
                <a:cs typeface="Times New Roman" pitchFamily="18" charset="0"/>
              </a:rPr>
              <a:t>Chinese Disposable Income as a Percent of GDP: 2000-2012</a:t>
            </a:r>
            <a:endParaRPr lang="en-US" sz="1600" dirty="0">
              <a:latin typeface="Times New Roman" pitchFamily="18" charset="0"/>
              <a:cs typeface="Times New Roman" pitchFamily="18" charset="0"/>
            </a:endParaRPr>
          </a:p>
        </p:txBody>
      </p:sp>
      <p:sp>
        <p:nvSpPr>
          <p:cNvPr id="7" name="Rectangle 6"/>
          <p:cNvSpPr/>
          <p:nvPr/>
        </p:nvSpPr>
        <p:spPr>
          <a:xfrm>
            <a:off x="4362269" y="6384831"/>
            <a:ext cx="4572000" cy="369332"/>
          </a:xfrm>
          <a:prstGeom prst="rect">
            <a:avLst/>
          </a:prstGeom>
        </p:spPr>
        <p:txBody>
          <a:bodyPr>
            <a:spAutoFit/>
          </a:bodyPr>
          <a:lstStyle/>
          <a:p>
            <a:pPr lvl="0"/>
            <a:r>
              <a:rPr lang="en-US" sz="900" dirty="0">
                <a:solidFill>
                  <a:prstClr val="black"/>
                </a:solidFill>
              </a:rPr>
              <a:t>Source: China’s Economic Rise: History, Trends, Challenges, and Implications for the United States (March 4, </a:t>
            </a:r>
            <a:r>
              <a:rPr lang="en-US" sz="900" dirty="0" smtClean="0">
                <a:solidFill>
                  <a:prstClr val="black"/>
                </a:solidFill>
              </a:rPr>
              <a:t>2013) http</a:t>
            </a:r>
            <a:r>
              <a:rPr lang="en-US" sz="900" dirty="0">
                <a:solidFill>
                  <a:prstClr val="black"/>
                </a:solidFill>
              </a:rPr>
              <a:t>://www.fas.org/sgp/crs/row/RL33534.pdf </a:t>
            </a:r>
          </a:p>
        </p:txBody>
      </p:sp>
    </p:spTree>
    <p:extLst>
      <p:ext uri="{BB962C8B-B14F-4D97-AF65-F5344CB8AC3E}">
        <p14:creationId xmlns:p14="http://schemas.microsoft.com/office/powerpoint/2010/main" val="38090410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1281765"/>
            <a:ext cx="2949178" cy="870559"/>
          </a:xfrm>
        </p:spPr>
        <p:txBody>
          <a:bodyPr/>
          <a:lstStyle/>
          <a:p>
            <a:r>
              <a:rPr lang="en-US" dirty="0" smtClean="0">
                <a:latin typeface="Times New Roman" pitchFamily="18" charset="0"/>
                <a:cs typeface="Times New Roman" pitchFamily="18" charset="0"/>
              </a:rPr>
              <a:t>China’s World Trade</a:t>
            </a:r>
            <a:endParaRPr lang="en-US" dirty="0">
              <a:latin typeface="Times New Roman" pitchFamily="18" charset="0"/>
              <a:cs typeface="Times New Roman" pitchFamily="18" charset="0"/>
            </a:endParaRPr>
          </a:p>
        </p:txBody>
      </p:sp>
      <p:sp>
        <p:nvSpPr>
          <p:cNvPr id="4" name="Text Placeholder 3"/>
          <p:cNvSpPr>
            <a:spLocks noGrp="1"/>
          </p:cNvSpPr>
          <p:nvPr>
            <p:ph type="body" sz="half" idx="2"/>
          </p:nvPr>
        </p:nvSpPr>
        <p:spPr>
          <a:xfrm>
            <a:off x="457200" y="2362200"/>
            <a:ext cx="3165464" cy="4047787"/>
          </a:xfrm>
        </p:spPr>
        <p:txBody>
          <a:bodyPr>
            <a:normAutofit fontScale="62500" lnSpcReduction="20000"/>
          </a:bodyPr>
          <a:lstStyle/>
          <a:p>
            <a:r>
              <a:rPr lang="en-US" sz="3300" dirty="0" smtClean="0">
                <a:latin typeface="Times New Roman" pitchFamily="18" charset="0"/>
                <a:cs typeface="Times New Roman" pitchFamily="18" charset="0"/>
              </a:rPr>
              <a:t>“In 2012, China overtook the United States as the world’s largest trading economy… Merchandise trade surpluses, large scale foreign investment, and large purchases of currencies to maintain its exchange rate with the dollar and other currencies have enabled China to become the world’s largest holder of foreign exchange reserves at $3.31 trillion at the end of 2012”</a:t>
            </a:r>
          </a:p>
          <a:p>
            <a:endParaRPr lang="en-US" dirty="0">
              <a:latin typeface="Times New Roman" pitchFamily="18" charset="0"/>
              <a:cs typeface="Times New Roman" pitchFamily="18" charset="0"/>
            </a:endParaRPr>
          </a:p>
          <a:p>
            <a:endParaRPr lang="en-US" dirty="0"/>
          </a:p>
        </p:txBody>
      </p:sp>
      <p:pic>
        <p:nvPicPr>
          <p:cNvPr id="5" name="Picture 4"/>
          <p:cNvPicPr>
            <a:picLocks noChangeAspect="1"/>
          </p:cNvPicPr>
          <p:nvPr/>
        </p:nvPicPr>
        <p:blipFill>
          <a:blip r:embed="rId3"/>
          <a:stretch>
            <a:fillRect/>
          </a:stretch>
        </p:blipFill>
        <p:spPr>
          <a:xfrm>
            <a:off x="3668504" y="1439862"/>
            <a:ext cx="5379244" cy="4429125"/>
          </a:xfrm>
          <a:prstGeom prst="rect">
            <a:avLst/>
          </a:prstGeom>
          <a:ln>
            <a:solidFill>
              <a:schemeClr val="tx1">
                <a:alpha val="37000"/>
              </a:schemeClr>
            </a:solidFill>
          </a:ln>
          <a:effectLst>
            <a:outerShdw blurRad="50800" dist="50800" dir="2520000" algn="ctr" rotWithShape="0">
              <a:srgbClr val="000000">
                <a:alpha val="43137"/>
              </a:srgbClr>
            </a:outerShdw>
            <a:softEdge rad="38100"/>
          </a:effectLst>
        </p:spPr>
      </p:pic>
      <p:sp>
        <p:nvSpPr>
          <p:cNvPr id="6" name="Rectangle 5"/>
          <p:cNvSpPr/>
          <p:nvPr/>
        </p:nvSpPr>
        <p:spPr>
          <a:xfrm>
            <a:off x="3622665" y="6019800"/>
            <a:ext cx="5470922" cy="507831"/>
          </a:xfrm>
          <a:prstGeom prst="rect">
            <a:avLst/>
          </a:prstGeom>
        </p:spPr>
        <p:txBody>
          <a:bodyPr wrap="square">
            <a:spAutoFit/>
          </a:bodyPr>
          <a:lstStyle/>
          <a:p>
            <a:r>
              <a:rPr lang="en-US" sz="900" dirty="0"/>
              <a:t>Source: China’s Economic Rise: History, Trends, Challenges, and Implications for the United States (March 4, 2013) </a:t>
            </a:r>
          </a:p>
          <a:p>
            <a:r>
              <a:rPr lang="en-US" sz="900" dirty="0"/>
              <a:t>http://www.fas.org/sgp/crs/row/RL33534.pdf </a:t>
            </a:r>
          </a:p>
        </p:txBody>
      </p:sp>
      <p:sp>
        <p:nvSpPr>
          <p:cNvPr id="3" name="TextBox 2"/>
          <p:cNvSpPr txBox="1"/>
          <p:nvPr/>
        </p:nvSpPr>
        <p:spPr>
          <a:xfrm>
            <a:off x="657225" y="266701"/>
            <a:ext cx="7372350" cy="830997"/>
          </a:xfrm>
          <a:prstGeom prst="rect">
            <a:avLst/>
          </a:prstGeom>
          <a:noFill/>
        </p:spPr>
        <p:txBody>
          <a:bodyPr wrap="square" rtlCol="0">
            <a:spAutoFit/>
          </a:bodyPr>
          <a:lstStyle/>
          <a:p>
            <a:pPr lvl="0" algn="ctr"/>
            <a:r>
              <a:rPr lang="en-US" sz="4800" b="1" dirty="0">
                <a:latin typeface="Times New Roman" pitchFamily="18" charset="0"/>
                <a:cs typeface="Times New Roman" pitchFamily="18" charset="0"/>
              </a:rPr>
              <a:t>Impact of Globalization</a:t>
            </a:r>
          </a:p>
        </p:txBody>
      </p:sp>
    </p:spTree>
    <p:extLst>
      <p:ext uri="{BB962C8B-B14F-4D97-AF65-F5344CB8AC3E}">
        <p14:creationId xmlns:p14="http://schemas.microsoft.com/office/powerpoint/2010/main" val="41805376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Impacts of Technological Change to Economy</a:t>
            </a:r>
            <a:endParaRPr lang="en-US" b="1" dirty="0">
              <a:latin typeface="Times New Roman" pitchFamily="18" charset="0"/>
              <a:cs typeface="Times New Roman" pitchFamily="18" charset="0"/>
            </a:endParaRPr>
          </a:p>
        </p:txBody>
      </p:sp>
      <p:sp>
        <p:nvSpPr>
          <p:cNvPr id="7" name="Content Placeholder 6"/>
          <p:cNvSpPr>
            <a:spLocks noGrp="1"/>
          </p:cNvSpPr>
          <p:nvPr>
            <p:ph idx="1"/>
          </p:nvPr>
        </p:nvSpPr>
        <p:spPr/>
        <p:txBody>
          <a:bodyPr/>
          <a:lstStyle/>
          <a:p>
            <a:r>
              <a:rPr lang="en-US" sz="3600" dirty="0">
                <a:latin typeface="Times New Roman" pitchFamily="18" charset="0"/>
                <a:cs typeface="Times New Roman" pitchFamily="18" charset="0"/>
              </a:rPr>
              <a:t>Rare element monopoly</a:t>
            </a:r>
          </a:p>
          <a:p>
            <a:r>
              <a:rPr lang="en-US" sz="3600" dirty="0">
                <a:latin typeface="Times New Roman" pitchFamily="18" charset="0"/>
                <a:cs typeface="Times New Roman" pitchFamily="18" charset="0"/>
              </a:rPr>
              <a:t>Necessity to refine economic policy</a:t>
            </a:r>
          </a:p>
          <a:p>
            <a:r>
              <a:rPr lang="en-US" sz="3600" dirty="0">
                <a:latin typeface="Times New Roman" pitchFamily="18" charset="0"/>
                <a:cs typeface="Times New Roman" pitchFamily="18" charset="0"/>
              </a:rPr>
              <a:t> Long term </a:t>
            </a:r>
            <a:r>
              <a:rPr lang="en-US" sz="3600" dirty="0" smtClean="0">
                <a:latin typeface="Times New Roman" pitchFamily="18" charset="0"/>
                <a:cs typeface="Times New Roman" pitchFamily="18" charset="0"/>
              </a:rPr>
              <a:t>challenges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Industry</a:t>
            </a:r>
          </a:p>
          <a:p>
            <a:r>
              <a:rPr lang="en-US" dirty="0">
                <a:latin typeface="Times New Roman" pitchFamily="18" charset="0"/>
                <a:cs typeface="Times New Roman" pitchFamily="18" charset="0"/>
              </a:rPr>
              <a:t>Banking </a:t>
            </a:r>
            <a:r>
              <a:rPr lang="en-US" dirty="0" smtClean="0">
                <a:latin typeface="Times New Roman" pitchFamily="18" charset="0"/>
                <a:cs typeface="Times New Roman" pitchFamily="18" charset="0"/>
              </a:rPr>
              <a:t>system</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Undervalued </a:t>
            </a:r>
            <a:r>
              <a:rPr lang="en-US" dirty="0" smtClean="0">
                <a:latin typeface="Times New Roman" pitchFamily="18" charset="0"/>
                <a:cs typeface="Times New Roman" pitchFamily="18" charset="0"/>
              </a:rPr>
              <a:t>currency</a:t>
            </a:r>
            <a:endParaRPr lang="en-US" dirty="0">
              <a:latin typeface="Times New Roman" pitchFamily="18" charset="0"/>
              <a:cs typeface="Times New Roman" pitchFamily="18" charset="0"/>
            </a:endParaRPr>
          </a:p>
          <a:p>
            <a:pPr marL="0" indent="0" algn="ctr">
              <a:buNone/>
            </a:pPr>
            <a:endParaRPr lang="en-US" b="1" dirty="0"/>
          </a:p>
          <a:p>
            <a:pPr marL="0" indent="0" algn="ctr">
              <a:buNone/>
            </a:pPr>
            <a:endParaRPr lang="en-US" b="1" dirty="0"/>
          </a:p>
        </p:txBody>
      </p:sp>
    </p:spTree>
    <p:extLst>
      <p:ext uri="{BB962C8B-B14F-4D97-AF65-F5344CB8AC3E}">
        <p14:creationId xmlns:p14="http://schemas.microsoft.com/office/powerpoint/2010/main" val="895009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a:latin typeface="Times New Roman"/>
                <a:cs typeface="Times New Roman"/>
              </a:rPr>
              <a:t>Executive Summary</a:t>
            </a:r>
            <a:br>
              <a:rPr lang="en-US" sz="4000">
                <a:latin typeface="Times New Roman"/>
                <a:cs typeface="Times New Roman"/>
              </a:rPr>
            </a:br>
            <a:r>
              <a:rPr lang="en-US" sz="3200">
                <a:latin typeface="Times New Roman"/>
                <a:cs typeface="Times New Roman"/>
              </a:rPr>
              <a:t>Military Estimate</a:t>
            </a:r>
          </a:p>
        </p:txBody>
      </p:sp>
      <p:sp>
        <p:nvSpPr>
          <p:cNvPr id="3" name="Content Placeholder 2"/>
          <p:cNvSpPr>
            <a:spLocks noGrp="1"/>
          </p:cNvSpPr>
          <p:nvPr>
            <p:ph idx="1"/>
          </p:nvPr>
        </p:nvSpPr>
        <p:spPr/>
        <p:txBody>
          <a:bodyPr>
            <a:normAutofit/>
          </a:bodyPr>
          <a:lstStyle/>
          <a:p>
            <a:r>
              <a:rPr lang="en-US" sz="2500" dirty="0">
                <a:latin typeface="Times New Roman" pitchFamily="18" charset="0"/>
                <a:cs typeface="Times New Roman" pitchFamily="18" charset="0"/>
              </a:rPr>
              <a:t>Military controlled by the CCP</a:t>
            </a:r>
          </a:p>
          <a:p>
            <a:pPr lvl="1"/>
            <a:r>
              <a:rPr lang="en-US" sz="2200" dirty="0">
                <a:latin typeface="Times New Roman" pitchFamily="18" charset="0"/>
                <a:cs typeface="Times New Roman" pitchFamily="18" charset="0"/>
              </a:rPr>
              <a:t>Ministry of Defense is a front</a:t>
            </a:r>
          </a:p>
          <a:p>
            <a:pPr lvl="1"/>
            <a:r>
              <a:rPr lang="en-US" sz="2200" dirty="0">
                <a:latin typeface="Times New Roman" pitchFamily="18" charset="0"/>
                <a:cs typeface="Times New Roman" pitchFamily="18" charset="0"/>
              </a:rPr>
              <a:t>Central Military Commission used to command PLA</a:t>
            </a:r>
          </a:p>
          <a:p>
            <a:r>
              <a:rPr lang="en-US" sz="2500" dirty="0">
                <a:latin typeface="Times New Roman" pitchFamily="18" charset="0"/>
                <a:cs typeface="Times New Roman" pitchFamily="18" charset="0"/>
              </a:rPr>
              <a:t>Vast expansion of military budget</a:t>
            </a:r>
          </a:p>
          <a:p>
            <a:r>
              <a:rPr lang="en-US" sz="2500" dirty="0">
                <a:latin typeface="Times New Roman" pitchFamily="18" charset="0"/>
                <a:cs typeface="Times New Roman" pitchFamily="18" charset="0"/>
              </a:rPr>
              <a:t>Modern tactics and technology expansion in recent years</a:t>
            </a:r>
          </a:p>
          <a:p>
            <a:r>
              <a:rPr lang="en-US" sz="2500" dirty="0">
                <a:latin typeface="Times New Roman" pitchFamily="18" charset="0"/>
                <a:cs typeface="Times New Roman" pitchFamily="18" charset="0"/>
              </a:rPr>
              <a:t>Continued growth based  on large number of citizens </a:t>
            </a:r>
          </a:p>
          <a:p>
            <a:r>
              <a:rPr lang="en-US" sz="2500" dirty="0">
                <a:latin typeface="Times New Roman" pitchFamily="18" charset="0"/>
                <a:cs typeface="Times New Roman" pitchFamily="18" charset="0"/>
              </a:rPr>
              <a:t>Division of branches based on need</a:t>
            </a:r>
          </a:p>
          <a:p>
            <a:pPr lvl="1"/>
            <a:r>
              <a:rPr lang="en-US" sz="2400" dirty="0">
                <a:latin typeface="Times New Roman" pitchFamily="18" charset="0"/>
                <a:cs typeface="Times New Roman" pitchFamily="18" charset="0"/>
              </a:rPr>
              <a:t>Air force, Navy, Ground Forces, Artillery</a:t>
            </a:r>
          </a:p>
          <a:p>
            <a:r>
              <a:rPr lang="en-US" sz="2500" dirty="0">
                <a:latin typeface="Times New Roman" pitchFamily="18" charset="0"/>
                <a:cs typeface="Times New Roman" pitchFamily="18" charset="0"/>
              </a:rPr>
              <a:t>Military includes People’s Armed Police and Reserve Forces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195704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latin typeface="Times New Roman" pitchFamily="18" charset="0"/>
                <a:cs typeface="Times New Roman" pitchFamily="18" charset="0"/>
              </a:rPr>
              <a:t>China’s Monopoly of Rare Earth Elements (REE)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Times New Roman" pitchFamily="18" charset="0"/>
                <a:cs typeface="Times New Roman" pitchFamily="18" charset="0"/>
              </a:rPr>
              <a:t>“Rare </a:t>
            </a:r>
            <a:r>
              <a:rPr lang="en-US" dirty="0">
                <a:latin typeface="Times New Roman" pitchFamily="18" charset="0"/>
                <a:cs typeface="Times New Roman" pitchFamily="18" charset="0"/>
              </a:rPr>
              <a:t>earth elements (REE) are essential to civilian and military technologies and to the </a:t>
            </a:r>
            <a:r>
              <a:rPr lang="en-US" dirty="0" smtClean="0">
                <a:latin typeface="Times New Roman" pitchFamily="18" charset="0"/>
                <a:cs typeface="Times New Roman" pitchFamily="18" charset="0"/>
              </a:rPr>
              <a:t>21</a:t>
            </a:r>
            <a:r>
              <a:rPr lang="en-US" baseline="30000" dirty="0" smtClean="0">
                <a:latin typeface="Times New Roman" pitchFamily="18" charset="0"/>
                <a:cs typeface="Times New Roman" pitchFamily="18" charset="0"/>
              </a:rPr>
              <a:t>st</a:t>
            </a:r>
            <a:r>
              <a:rPr lang="en-US" dirty="0" smtClean="0">
                <a:latin typeface="Times New Roman" pitchFamily="18" charset="0"/>
                <a:cs typeface="Times New Roman" pitchFamily="18" charset="0"/>
              </a:rPr>
              <a:t> century global </a:t>
            </a:r>
            <a:r>
              <a:rPr lang="en-US" dirty="0">
                <a:latin typeface="Times New Roman" pitchFamily="18" charset="0"/>
                <a:cs typeface="Times New Roman" pitchFamily="18" charset="0"/>
              </a:rPr>
              <a:t>economy, including development of green technologies and advanced defense </a:t>
            </a:r>
            <a:r>
              <a:rPr lang="en-US" dirty="0" smtClean="0">
                <a:latin typeface="Times New Roman" pitchFamily="18" charset="0"/>
                <a:cs typeface="Times New Roman" pitchFamily="18" charset="0"/>
              </a:rPr>
              <a:t>systems”</a:t>
            </a:r>
          </a:p>
          <a:p>
            <a:r>
              <a:rPr lang="en-US" dirty="0" smtClean="0">
                <a:latin typeface="Times New Roman" pitchFamily="18" charset="0"/>
                <a:cs typeface="Times New Roman" pitchFamily="18" charset="0"/>
              </a:rPr>
              <a:t>China has a monopoly over 95% of mined production and refining</a:t>
            </a:r>
          </a:p>
          <a:p>
            <a:r>
              <a:rPr lang="en-US" dirty="0" smtClean="0">
                <a:latin typeface="Times New Roman" pitchFamily="18" charset="0"/>
                <a:cs typeface="Times New Roman" pitchFamily="18" charset="0"/>
              </a:rPr>
              <a:t>July 2010 export cut imposed by China drove prices to a peak in mid-2011</a:t>
            </a:r>
          </a:p>
          <a:p>
            <a:r>
              <a:rPr lang="en-US" dirty="0" smtClean="0">
                <a:latin typeface="Times New Roman" pitchFamily="18" charset="0"/>
                <a:cs typeface="Times New Roman" pitchFamily="18" charset="0"/>
              </a:rPr>
              <a:t>“As of December 2012, REE prices had receded but still remained at least 80%, and as much as 600 % (depending on the type of REE) above pre-July 2010 levels”</a:t>
            </a:r>
          </a:p>
        </p:txBody>
      </p:sp>
    </p:spTree>
    <p:extLst>
      <p:ext uri="{BB962C8B-B14F-4D97-AF65-F5344CB8AC3E}">
        <p14:creationId xmlns:p14="http://schemas.microsoft.com/office/powerpoint/2010/main" val="20889969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Devotion to Defense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Contributions to defense match GDP</a:t>
            </a: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Aging demographic and urbanization will repurpose funds for health care, pensions, public infrastructure, and environment</a:t>
            </a: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Even in global economic downturn defense spending saw no decrease </a:t>
            </a:r>
          </a:p>
          <a:p>
            <a:endParaRPr lang="en-US" dirty="0"/>
          </a:p>
        </p:txBody>
      </p:sp>
    </p:spTree>
    <p:extLst>
      <p:ext uri="{BB962C8B-B14F-4D97-AF65-F5344CB8AC3E}">
        <p14:creationId xmlns:p14="http://schemas.microsoft.com/office/powerpoint/2010/main" val="1427308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Long-Term Challenges: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Industry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Incomplete transition to a market economy and persisting government identification as a “socialist market economy” </a:t>
            </a:r>
          </a:p>
          <a:p>
            <a:r>
              <a:rPr lang="en-US" dirty="0" smtClean="0">
                <a:latin typeface="Times New Roman" pitchFamily="18" charset="0"/>
                <a:cs typeface="Times New Roman" pitchFamily="18" charset="0"/>
              </a:rPr>
              <a:t>State owned business continue to dominate petroleum and mining, telecommunications, utilities, transportation, and other industrial sectors</a:t>
            </a:r>
          </a:p>
          <a:p>
            <a:r>
              <a:rPr lang="en-US" dirty="0" smtClean="0">
                <a:latin typeface="Times New Roman" pitchFamily="18" charset="0"/>
                <a:cs typeface="Times New Roman" pitchFamily="18" charset="0"/>
              </a:rPr>
              <a:t>State owned businesses are shielded from competition, are the main sectors encouraged to invest overseas, and dominate the Chinese stock indexes</a:t>
            </a:r>
          </a:p>
          <a:p>
            <a:r>
              <a:rPr lang="en-US" dirty="0" smtClean="0">
                <a:latin typeface="Times New Roman" pitchFamily="18" charset="0"/>
                <a:cs typeface="Times New Roman" pitchFamily="18" charset="0"/>
              </a:rPr>
              <a:t>“Of the 58 Chinese firms on the 2011 Fortune Global 500 list, 54 were identified as having government ownership of 50% or more”</a:t>
            </a:r>
          </a:p>
          <a:p>
            <a:r>
              <a:rPr lang="en-US" dirty="0" smtClean="0">
                <a:latin typeface="Times New Roman" pitchFamily="18" charset="0"/>
                <a:cs typeface="Times New Roman" pitchFamily="18" charset="0"/>
              </a:rPr>
              <a:t>“The World Bank estimates that more than one in four SOE’s lose money”</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2045733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Long-Term Challenges: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China’s Banking System</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Times New Roman" pitchFamily="18" charset="0"/>
                <a:cs typeface="Times New Roman" pitchFamily="18" charset="0"/>
              </a:rPr>
              <a:t>Banking system and credit controlled by central government</a:t>
            </a:r>
          </a:p>
          <a:p>
            <a:r>
              <a:rPr lang="en-US" dirty="0" smtClean="0">
                <a:latin typeface="Times New Roman" pitchFamily="18" charset="0"/>
                <a:cs typeface="Times New Roman" pitchFamily="18" charset="0"/>
              </a:rPr>
              <a:t>Credit is extended to government favored industries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who receive preferential treatment and rates</a:t>
            </a:r>
          </a:p>
          <a:p>
            <a:r>
              <a:rPr lang="en-US" dirty="0" smtClean="0">
                <a:latin typeface="Times New Roman" pitchFamily="18" charset="0"/>
                <a:cs typeface="Times New Roman" pitchFamily="18" charset="0"/>
              </a:rPr>
              <a:t>Private entities pay higher rates or obtain credit elsewhere</a:t>
            </a:r>
          </a:p>
          <a:p>
            <a:r>
              <a:rPr lang="en-US" dirty="0" smtClean="0">
                <a:latin typeface="Times New Roman" pitchFamily="18" charset="0"/>
                <a:cs typeface="Times New Roman" pitchFamily="18" charset="0"/>
              </a:rPr>
              <a:t>Government set depositor interest rates are often below the rate of inflation which lowers household income</a:t>
            </a:r>
          </a:p>
          <a:p>
            <a:r>
              <a:rPr lang="en-US" dirty="0" smtClean="0">
                <a:latin typeface="Times New Roman" pitchFamily="18" charset="0"/>
                <a:cs typeface="Times New Roman" pitchFamily="18" charset="0"/>
              </a:rPr>
              <a:t>State owned business loans are often not repaid leaving large numbers of non-performing loans</a:t>
            </a:r>
          </a:p>
          <a:p>
            <a:r>
              <a:rPr lang="en-US" dirty="0" smtClean="0">
                <a:latin typeface="Times New Roman" pitchFamily="18" charset="0"/>
                <a:cs typeface="Times New Roman" pitchFamily="18" charset="0"/>
              </a:rPr>
              <a:t>Local governments believed to have borrowed extensively from state banks at the onset of the global economic slowdown which may increase non performing loans</a:t>
            </a:r>
          </a:p>
          <a:p>
            <a:pPr marL="0" indent="0">
              <a:buNone/>
            </a:pPr>
            <a:endParaRPr lang="en-US" dirty="0" smtClean="0"/>
          </a:p>
        </p:txBody>
      </p:sp>
    </p:spTree>
    <p:extLst>
      <p:ext uri="{BB962C8B-B14F-4D97-AF65-F5344CB8AC3E}">
        <p14:creationId xmlns:p14="http://schemas.microsoft.com/office/powerpoint/2010/main" val="17488546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Times New Roman" pitchFamily="18" charset="0"/>
                <a:cs typeface="Times New Roman" pitchFamily="18" charset="0"/>
              </a:rPr>
              <a:t>Long-Term Challenges:</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Undervalued Currency</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Government imposed exchange rates prevent currency values from floating beyond prescribed margins</a:t>
            </a:r>
          </a:p>
          <a:p>
            <a:r>
              <a:rPr lang="en-US" dirty="0" smtClean="0">
                <a:latin typeface="Times New Roman" pitchFamily="18" charset="0"/>
                <a:cs typeface="Times New Roman" pitchFamily="18" charset="0"/>
              </a:rPr>
              <a:t>Results in large-scale purchases of money to preserve the exchange rate</a:t>
            </a:r>
          </a:p>
          <a:p>
            <a:r>
              <a:rPr lang="en-US" dirty="0" smtClean="0">
                <a:latin typeface="Times New Roman" pitchFamily="18" charset="0"/>
                <a:cs typeface="Times New Roman" pitchFamily="18" charset="0"/>
              </a:rPr>
              <a:t>Undervaluing of Chinese currency makes exports less expensive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imports more expensive</a:t>
            </a:r>
          </a:p>
          <a:p>
            <a:r>
              <a:rPr lang="en-US" dirty="0" smtClean="0">
                <a:latin typeface="Times New Roman" pitchFamily="18" charset="0"/>
                <a:cs typeface="Times New Roman" pitchFamily="18" charset="0"/>
              </a:rPr>
              <a:t>Policies have limited growth of the private sector and distorted markets by artificially lowering costs of capital, water, land, and energy below market levels</a:t>
            </a:r>
          </a:p>
          <a:p>
            <a:pPr marL="0" indent="0">
              <a:buNone/>
            </a:pPr>
            <a:endParaRPr lang="en-US" dirty="0"/>
          </a:p>
        </p:txBody>
      </p:sp>
    </p:spTree>
    <p:extLst>
      <p:ext uri="{BB962C8B-B14F-4D97-AF65-F5344CB8AC3E}">
        <p14:creationId xmlns:p14="http://schemas.microsoft.com/office/powerpoint/2010/main" val="40242470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a:cs typeface="Times New Roman"/>
              </a:rPr>
              <a:t>Economic</a:t>
            </a:r>
            <a:br>
              <a:rPr lang="en-US" dirty="0">
                <a:latin typeface="Times New Roman"/>
                <a:cs typeface="Times New Roman"/>
              </a:rPr>
            </a:br>
            <a:r>
              <a:rPr lang="en-US" dirty="0" smtClean="0">
                <a:latin typeface="Times New Roman"/>
                <a:cs typeface="Times New Roman"/>
              </a:rPr>
              <a:t>Judgments</a:t>
            </a:r>
            <a:endParaRPr lang="en-US" dirty="0">
              <a:latin typeface="Times New Roman"/>
              <a:cs typeface="Times New Roman"/>
            </a:endParaRPr>
          </a:p>
        </p:txBody>
      </p:sp>
      <p:sp>
        <p:nvSpPr>
          <p:cNvPr id="3" name="Content Placeholder 2"/>
          <p:cNvSpPr>
            <a:spLocks noGrp="1"/>
          </p:cNvSpPr>
          <p:nvPr>
            <p:ph idx="1"/>
          </p:nvPr>
        </p:nvSpPr>
        <p:spPr/>
        <p:txBody>
          <a:bodyPr>
            <a:normAutofit fontScale="92500" lnSpcReduction="20000"/>
          </a:bodyPr>
          <a:lstStyle/>
          <a:p>
            <a:r>
              <a:rPr lang="en-US" sz="2400" dirty="0" smtClean="0">
                <a:latin typeface="Times New Roman"/>
                <a:cs typeface="Calibri"/>
              </a:rPr>
              <a:t>Slowing </a:t>
            </a:r>
            <a:r>
              <a:rPr lang="en-US" sz="2400" dirty="0">
                <a:latin typeface="Times New Roman"/>
                <a:cs typeface="Calibri"/>
              </a:rPr>
              <a:t>Chinese </a:t>
            </a:r>
            <a:r>
              <a:rPr lang="en-US" sz="2400" dirty="0" smtClean="0">
                <a:latin typeface="Times New Roman"/>
                <a:cs typeface="Calibri"/>
              </a:rPr>
              <a:t>economy/neglectful of funds flowing to </a:t>
            </a:r>
            <a:r>
              <a:rPr lang="en-US" sz="2400" dirty="0">
                <a:latin typeface="Times New Roman"/>
                <a:cs typeface="Calibri"/>
              </a:rPr>
              <a:t>defense spending  </a:t>
            </a:r>
            <a:endParaRPr lang="en-US" sz="2400" dirty="0" smtClean="0">
              <a:latin typeface="Times New Roman"/>
              <a:cs typeface="Calibri"/>
            </a:endParaRPr>
          </a:p>
          <a:p>
            <a:r>
              <a:rPr lang="en-US" sz="2400" dirty="0" smtClean="0">
                <a:latin typeface="Times New Roman" pitchFamily="18" charset="0"/>
                <a:cs typeface="Times New Roman" pitchFamily="18" charset="0"/>
              </a:rPr>
              <a:t>Continued favoritism for  </a:t>
            </a:r>
            <a:r>
              <a:rPr lang="en-US" sz="2400" dirty="0">
                <a:latin typeface="Times New Roman" pitchFamily="18" charset="0"/>
                <a:cs typeface="Times New Roman" pitchFamily="18" charset="0"/>
              </a:rPr>
              <a:t>preferred industries will slow growth of market economy</a:t>
            </a:r>
            <a:r>
              <a:rPr lang="en-US" sz="2400" dirty="0">
                <a:latin typeface="Times New Roman"/>
                <a:cs typeface="Calibri"/>
              </a:rPr>
              <a:t>      </a:t>
            </a:r>
          </a:p>
          <a:p>
            <a:r>
              <a:rPr lang="en-US" sz="2400" dirty="0" smtClean="0">
                <a:latin typeface="Times New Roman"/>
                <a:cs typeface="Calibri"/>
              </a:rPr>
              <a:t>Private ventures continue to struggle/Chinese </a:t>
            </a:r>
            <a:r>
              <a:rPr lang="en-US" sz="2400" dirty="0">
                <a:latin typeface="Times New Roman"/>
                <a:cs typeface="Calibri"/>
              </a:rPr>
              <a:t>government </a:t>
            </a:r>
            <a:r>
              <a:rPr lang="en-US" sz="2400" dirty="0" smtClean="0">
                <a:latin typeface="Times New Roman"/>
                <a:cs typeface="Calibri"/>
              </a:rPr>
              <a:t>concentrated on SOE’s</a:t>
            </a:r>
          </a:p>
          <a:p>
            <a:r>
              <a:rPr lang="en-US" sz="2400" dirty="0">
                <a:latin typeface="Times New Roman" pitchFamily="18" charset="0"/>
                <a:cs typeface="Times New Roman" pitchFamily="18" charset="0"/>
              </a:rPr>
              <a:t>Non-performing loans by state owned entities will continue to draw state bank funds </a:t>
            </a:r>
            <a:r>
              <a:rPr lang="en-US" sz="2400" dirty="0" smtClean="0">
                <a:latin typeface="Times New Roman" pitchFamily="18" charset="0"/>
                <a:cs typeface="Times New Roman" pitchFamily="18" charset="0"/>
              </a:rPr>
              <a:t>down</a:t>
            </a:r>
            <a:endParaRPr lang="en-US" sz="2400" dirty="0">
              <a:latin typeface="Times New Roman"/>
              <a:cs typeface="Calibri"/>
            </a:endParaRPr>
          </a:p>
          <a:p>
            <a:r>
              <a:rPr lang="en-US" sz="2400" dirty="0" smtClean="0">
                <a:latin typeface="Times New Roman"/>
                <a:cs typeface="Calibri"/>
              </a:rPr>
              <a:t>Dependence </a:t>
            </a:r>
            <a:r>
              <a:rPr lang="en-US" sz="2400" dirty="0">
                <a:latin typeface="Times New Roman"/>
                <a:cs typeface="Calibri"/>
              </a:rPr>
              <a:t>on exports and fixed </a:t>
            </a:r>
            <a:r>
              <a:rPr lang="en-US" sz="2400" dirty="0" smtClean="0">
                <a:latin typeface="Times New Roman"/>
                <a:cs typeface="Calibri"/>
              </a:rPr>
              <a:t>investing debilitating for future of economy</a:t>
            </a:r>
          </a:p>
          <a:p>
            <a:r>
              <a:rPr lang="en-US" sz="2400" dirty="0">
                <a:latin typeface="Times New Roman" pitchFamily="18" charset="0"/>
                <a:cs typeface="Times New Roman" pitchFamily="18" charset="0"/>
              </a:rPr>
              <a:t>Internal currency value </a:t>
            </a:r>
            <a:r>
              <a:rPr lang="en-US" sz="2400" dirty="0" smtClean="0">
                <a:latin typeface="Times New Roman" pitchFamily="18" charset="0"/>
                <a:cs typeface="Times New Roman" pitchFamily="18" charset="0"/>
              </a:rPr>
              <a:t>manipulation is </a:t>
            </a:r>
            <a:r>
              <a:rPr lang="en-US" sz="2400" dirty="0">
                <a:latin typeface="Times New Roman" pitchFamily="18" charset="0"/>
                <a:cs typeface="Times New Roman" pitchFamily="18" charset="0"/>
              </a:rPr>
              <a:t>dependent on </a:t>
            </a:r>
            <a:r>
              <a:rPr lang="en-US" sz="2400" dirty="0" smtClean="0">
                <a:latin typeface="Times New Roman" pitchFamily="18" charset="0"/>
                <a:cs typeface="Times New Roman" pitchFamily="18" charset="0"/>
              </a:rPr>
              <a:t>viability </a:t>
            </a:r>
            <a:r>
              <a:rPr lang="en-US" sz="2400" dirty="0">
                <a:latin typeface="Times New Roman" pitchFamily="18" charset="0"/>
                <a:cs typeface="Times New Roman" pitchFamily="18" charset="0"/>
              </a:rPr>
              <a:t>of purchased monetary values – </a:t>
            </a:r>
            <a:r>
              <a:rPr lang="en-US" sz="2400" dirty="0" smtClean="0">
                <a:latin typeface="Times New Roman" pitchFamily="18" charset="0"/>
                <a:cs typeface="Times New Roman" pitchFamily="18" charset="0"/>
              </a:rPr>
              <a:t>significant </a:t>
            </a:r>
            <a:r>
              <a:rPr lang="en-US" sz="2400" dirty="0">
                <a:latin typeface="Times New Roman" pitchFamily="18" charset="0"/>
                <a:cs typeface="Times New Roman" pitchFamily="18" charset="0"/>
              </a:rPr>
              <a:t>change in foreign currency rates </a:t>
            </a:r>
            <a:r>
              <a:rPr lang="en-US" sz="2400" dirty="0" smtClean="0">
                <a:latin typeface="Times New Roman" pitchFamily="18" charset="0"/>
                <a:cs typeface="Times New Roman" pitchFamily="18" charset="0"/>
              </a:rPr>
              <a:t>draw </a:t>
            </a:r>
            <a:r>
              <a:rPr lang="en-US" sz="2400" dirty="0">
                <a:latin typeface="Times New Roman" pitchFamily="18" charset="0"/>
                <a:cs typeface="Times New Roman" pitchFamily="18" charset="0"/>
              </a:rPr>
              <a:t>Chinese currency value and availability </a:t>
            </a:r>
            <a:r>
              <a:rPr lang="en-US" sz="2400" dirty="0" smtClean="0">
                <a:latin typeface="Times New Roman" pitchFamily="18" charset="0"/>
                <a:cs typeface="Times New Roman" pitchFamily="18" charset="0"/>
              </a:rPr>
              <a:t>down</a:t>
            </a:r>
            <a:endParaRPr lang="en-US" sz="2400" dirty="0">
              <a:latin typeface="Times New Roman"/>
              <a:cs typeface="Calibri"/>
            </a:endParaRPr>
          </a:p>
          <a:p>
            <a:r>
              <a:rPr lang="en-US" sz="2400" dirty="0" smtClean="0">
                <a:latin typeface="Times New Roman"/>
                <a:cs typeface="Calibri"/>
              </a:rPr>
              <a:t>Chinese political structure will carry on with improper reporting of currency valuation</a:t>
            </a:r>
          </a:p>
          <a:p>
            <a:endParaRPr lang="en-US" sz="2400" dirty="0">
              <a:latin typeface="Times New Roman"/>
              <a:cs typeface="Calibri"/>
            </a:endParaRPr>
          </a:p>
        </p:txBody>
      </p:sp>
    </p:spTree>
    <p:extLst>
      <p:ext uri="{BB962C8B-B14F-4D97-AF65-F5344CB8AC3E}">
        <p14:creationId xmlns:p14="http://schemas.microsoft.com/office/powerpoint/2010/main" val="3430966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Chinese Cyber</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709" y="1175327"/>
            <a:ext cx="66294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6243782"/>
            <a:ext cx="6504709" cy="215444"/>
          </a:xfrm>
          <a:prstGeom prst="rect">
            <a:avLst/>
          </a:prstGeom>
          <a:noFill/>
        </p:spPr>
        <p:txBody>
          <a:bodyPr wrap="square" rtlCol="0">
            <a:spAutoFit/>
          </a:bodyPr>
          <a:lstStyle/>
          <a:p>
            <a:r>
              <a:rPr lang="en-US" sz="800" dirty="0" smtClean="0"/>
              <a:t>Source: http</a:t>
            </a:r>
            <a:r>
              <a:rPr lang="en-US" sz="800" dirty="0"/>
              <a:t>://www.tigerstartups.com/blogs/358/avoiding-a-cyber-cold-war-china-and-us-to-work-together-on-cyber-security</a:t>
            </a:r>
          </a:p>
        </p:txBody>
      </p:sp>
    </p:spTree>
    <p:extLst>
      <p:ext uri="{BB962C8B-B14F-4D97-AF65-F5344CB8AC3E}">
        <p14:creationId xmlns:p14="http://schemas.microsoft.com/office/powerpoint/2010/main" val="4237709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smtClean="0">
                <a:latin typeface="Times New Roman" pitchFamily="18" charset="0"/>
                <a:cs typeface="Times New Roman" pitchFamily="18" charset="0"/>
              </a:rPr>
              <a:t>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 – Location</a:t>
            </a:r>
            <a:br>
              <a:rPr lang="en-US"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General Staff Department</a:t>
            </a:r>
            <a:endParaRPr lang="en-US" dirty="0">
              <a:latin typeface="Times New Roman" pitchFamily="18" charset="0"/>
              <a:cs typeface="Times New Roman" pitchFamily="18" charset="0"/>
            </a:endParaRPr>
          </a:p>
        </p:txBody>
      </p:sp>
      <p:sp>
        <p:nvSpPr>
          <p:cNvPr id="6" name="TextBox 5"/>
          <p:cNvSpPr txBox="1"/>
          <p:nvPr/>
        </p:nvSpPr>
        <p:spPr>
          <a:xfrm>
            <a:off x="609600" y="2023455"/>
            <a:ext cx="4038600" cy="3416320"/>
          </a:xfrm>
          <a:prstGeom prst="rect">
            <a:avLst/>
          </a:prstGeom>
          <a:noFill/>
        </p:spPr>
        <p:txBody>
          <a:bodyPr wrap="square" rtlCol="0">
            <a:spAutoFit/>
          </a:bodyPr>
          <a:lstStyle/>
          <a:p>
            <a:pPr marL="285750" indent="-285750">
              <a:buFont typeface="Arial"/>
              <a:buChar char="•"/>
            </a:pPr>
            <a:r>
              <a:rPr lang="en-US" dirty="0" smtClean="0">
                <a:latin typeface="Times New Roman" pitchFamily="18" charset="0"/>
                <a:cs typeface="Times New Roman" pitchFamily="18" charset="0"/>
              </a:rPr>
              <a:t>China’s PLA manages a vast communications intercept infrastructure and cyber surveillance system in Beijing’s Haidian District.  Figure 1 shows an aerial photo of possible compounds.</a:t>
            </a:r>
          </a:p>
          <a:p>
            <a:pPr marL="285750" indent="-285750">
              <a:buFont typeface="Arial"/>
              <a:buChar char="•"/>
            </a:pPr>
            <a:r>
              <a:rPr lang="en-US" dirty="0" smtClean="0">
                <a:latin typeface="Times New Roman" pitchFamily="18" charset="0"/>
                <a:cs typeface="Times New Roman" pitchFamily="18" charset="0"/>
              </a:rPr>
              <a:t>Unconfirmed reports indicate that the 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 staffs around 130,000 personnel distributed throughout general headquarters staff positions, the 12 operational bureaus, and three research institutions.</a:t>
            </a:r>
            <a:endParaRPr lang="en-US" dirty="0">
              <a:latin typeface="Times New Roman" pitchFamily="18" charset="0"/>
              <a:cs typeface="Times New Roman" pitchFamily="18" charset="0"/>
            </a:endParaRPr>
          </a:p>
        </p:txBody>
      </p:sp>
      <p:sp>
        <p:nvSpPr>
          <p:cNvPr id="5" name="TextBox 4"/>
          <p:cNvSpPr txBox="1"/>
          <p:nvPr/>
        </p:nvSpPr>
        <p:spPr>
          <a:xfrm>
            <a:off x="5410200" y="6115746"/>
            <a:ext cx="2819400" cy="507831"/>
          </a:xfrm>
          <a:prstGeom prst="rect">
            <a:avLst/>
          </a:prstGeom>
          <a:noFill/>
        </p:spPr>
        <p:txBody>
          <a:bodyPr wrap="square" rtlCol="0">
            <a:spAutoFit/>
          </a:bodyPr>
          <a:lstStyle/>
          <a:p>
            <a:r>
              <a:rPr lang="en-US" sz="900" dirty="0" smtClean="0"/>
              <a:t>Source: </a:t>
            </a:r>
            <a:r>
              <a:rPr lang="en-US" sz="900" dirty="0"/>
              <a:t>http://project2049.net/documents/pla_third_department_sigint_cyber_stokes_lin_hsiao.pdf</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0600" y="1343716"/>
            <a:ext cx="4083366" cy="4772030"/>
          </a:xfrm>
        </p:spPr>
      </p:pic>
    </p:spTree>
    <p:extLst>
      <p:ext uri="{BB962C8B-B14F-4D97-AF65-F5344CB8AC3E}">
        <p14:creationId xmlns:p14="http://schemas.microsoft.com/office/powerpoint/2010/main" val="3074480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Research Institutes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Times New Roman" pitchFamily="18" charset="0"/>
                <a:cs typeface="Times New Roman" pitchFamily="18" charset="0"/>
              </a:rPr>
              <a:t>56</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a:t>
            </a:r>
          </a:p>
          <a:p>
            <a:pPr lvl="1"/>
            <a:r>
              <a:rPr lang="en-US" dirty="0" smtClean="0">
                <a:latin typeface="Times New Roman" pitchFamily="18" charset="0"/>
                <a:cs typeface="Times New Roman" pitchFamily="18" charset="0"/>
              </a:rPr>
              <a:t>Also known as the Jiangnan Computer Technology Research Institute, the 56</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 is the PLA’s oldest computing research and development organization/  specializes in high performance computing.</a:t>
            </a:r>
          </a:p>
          <a:p>
            <a:r>
              <a:rPr lang="en-US" dirty="0" smtClean="0">
                <a:latin typeface="Times New Roman" pitchFamily="18" charset="0"/>
                <a:cs typeface="Times New Roman" pitchFamily="18" charset="0"/>
              </a:rPr>
              <a:t>57</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a:t>
            </a:r>
          </a:p>
          <a:p>
            <a:pPr lvl="1"/>
            <a:r>
              <a:rPr lang="en-US" dirty="0" smtClean="0">
                <a:latin typeface="Times New Roman" pitchFamily="18" charset="0"/>
                <a:cs typeface="Times New Roman" pitchFamily="18" charset="0"/>
              </a:rPr>
              <a:t>The 57</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 is responsible for developing communication interception and signal processing systems  </a:t>
            </a:r>
          </a:p>
          <a:p>
            <a:r>
              <a:rPr lang="en-US" dirty="0" smtClean="0">
                <a:latin typeface="Times New Roman" pitchFamily="18" charset="0"/>
                <a:cs typeface="Times New Roman" pitchFamily="18" charset="0"/>
              </a:rPr>
              <a:t>58</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a:t>
            </a:r>
          </a:p>
          <a:p>
            <a:pPr lvl="1"/>
            <a:r>
              <a:rPr lang="en-US" dirty="0" smtClean="0">
                <a:latin typeface="Times New Roman" pitchFamily="18" charset="0"/>
                <a:cs typeface="Times New Roman" pitchFamily="18" charset="0"/>
              </a:rPr>
              <a:t>The primary focus of the 58</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Research Institute is in the arena of cryptology and information security technology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64024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Departments – Bureaus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40000" lnSpcReduction="20000"/>
          </a:bodyPr>
          <a:lstStyle/>
          <a:p>
            <a:r>
              <a:rPr lang="en-US" dirty="0" smtClean="0">
                <a:latin typeface="Times New Roman" pitchFamily="18" charset="0"/>
                <a:cs typeface="Times New Roman" pitchFamily="18" charset="0"/>
              </a:rPr>
              <a:t>First Bureau (Unit 61786) – The First Bureau’s mission includes decryption, encryption, and other information security tasks</a:t>
            </a:r>
          </a:p>
          <a:p>
            <a:r>
              <a:rPr lang="en-US" dirty="0" smtClean="0">
                <a:latin typeface="Times New Roman" pitchFamily="18" charset="0"/>
                <a:cs typeface="Times New Roman" pitchFamily="18" charset="0"/>
              </a:rPr>
              <a:t>Second Bureau (Unit 61398) – The Second Bureau is the PLA’s primary entity that targets the United States and Canada  </a:t>
            </a:r>
          </a:p>
          <a:p>
            <a:r>
              <a:rPr lang="en-US" dirty="0" smtClean="0">
                <a:latin typeface="Times New Roman" pitchFamily="18" charset="0"/>
                <a:cs typeface="Times New Roman" pitchFamily="18" charset="0"/>
              </a:rPr>
              <a:t>Third Bureau (Unit 61785) – The Third Bureau’s responsibility appears to be in the collection of line of sight radio transmissions, including border control networks, direction finding, and emission control, and security</a:t>
            </a:r>
          </a:p>
          <a:p>
            <a:r>
              <a:rPr lang="en-US" dirty="0" smtClean="0">
                <a:latin typeface="Times New Roman" pitchFamily="18" charset="0"/>
                <a:cs typeface="Times New Roman" pitchFamily="18" charset="0"/>
              </a:rPr>
              <a:t>Fourth Bureau (Unit 61419) – Where the Second Bureau is focused on the U.S. and Canada, the Fourth Bureau seems to be focused on Japan and Korea</a:t>
            </a:r>
          </a:p>
          <a:p>
            <a:r>
              <a:rPr lang="en-US" dirty="0" smtClean="0">
                <a:latin typeface="Times New Roman" pitchFamily="18" charset="0"/>
                <a:cs typeface="Times New Roman" pitchFamily="18" charset="0"/>
              </a:rPr>
              <a:t>Fifth Bureau (Unit 61565) – The Fifth Bureau appears to perform Russian based missions</a:t>
            </a:r>
          </a:p>
          <a:p>
            <a:r>
              <a:rPr lang="en-US" dirty="0" smtClean="0">
                <a:latin typeface="Times New Roman" pitchFamily="18" charset="0"/>
                <a:cs typeface="Times New Roman" pitchFamily="18" charset="0"/>
              </a:rPr>
              <a:t>Sixth Bureau (Unit 61726) – The Sixth Bureau serves as a political commissar and possibly as a training unit</a:t>
            </a:r>
          </a:p>
          <a:p>
            <a:r>
              <a:rPr lang="en-US" dirty="0" smtClean="0">
                <a:latin typeface="Times New Roman" pitchFamily="18" charset="0"/>
                <a:cs typeface="Times New Roman" pitchFamily="18" charset="0"/>
              </a:rPr>
              <a:t>Seventh Bureau (Unit 61580) – The duties of the Seventh Bureau are unclear.  Per reports, bureau engineers have conducted joint research with the PLA Information Engineering Academy Computer Network and Defense section</a:t>
            </a:r>
          </a:p>
          <a:p>
            <a:r>
              <a:rPr lang="en-US" dirty="0" smtClean="0">
                <a:latin typeface="Times New Roman" pitchFamily="18" charset="0"/>
                <a:cs typeface="Times New Roman" pitchFamily="18" charset="0"/>
              </a:rPr>
              <a:t>Eighth Bureau (Unit 61046) – The Eighth Bureau has a large concentration of linguistic experts, lending to the the assumption that their mission is communication based</a:t>
            </a:r>
          </a:p>
          <a:p>
            <a:r>
              <a:rPr lang="en-US" dirty="0" smtClean="0">
                <a:latin typeface="Times New Roman" pitchFamily="18" charset="0"/>
                <a:cs typeface="Times New Roman" pitchFamily="18" charset="0"/>
              </a:rPr>
              <a:t>Ninth Bureau – The Ninth Bureau seems to be the primary strategic intelligence analysis and/or database  management entity  </a:t>
            </a:r>
          </a:p>
          <a:p>
            <a:r>
              <a:rPr lang="en-US" dirty="0" smtClean="0">
                <a:latin typeface="Times New Roman" pitchFamily="18" charset="0"/>
                <a:cs typeface="Times New Roman" pitchFamily="18" charset="0"/>
              </a:rPr>
              <a:t>10</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(Unit 61886) – Sometimes referred to as Unit 7911, the 10</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has a focus on Central-Asia and Russian based missions</a:t>
            </a:r>
          </a:p>
          <a:p>
            <a:r>
              <a:rPr lang="en-US" dirty="0" smtClean="0">
                <a:latin typeface="Times New Roman" pitchFamily="18" charset="0"/>
                <a:cs typeface="Times New Roman" pitchFamily="18" charset="0"/>
              </a:rPr>
              <a:t>11</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(Unit 61672) – Also known as Unit 2020, the 11</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employs Russian linguists and its location indicates that its primary missions are Russian based</a:t>
            </a:r>
          </a:p>
          <a:p>
            <a:r>
              <a:rPr lang="en-US" dirty="0" smtClean="0">
                <a:latin typeface="Times New Roman" pitchFamily="18" charset="0"/>
                <a:cs typeface="Times New Roman" pitchFamily="18" charset="0"/>
              </a:rPr>
              <a:t>12</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(Unit 61486) – The most likely mission for the 12</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Bureau appears to be satellite related, probably specializing in transmission interception and possibly space based SIGINT collection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1133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dirty="0" smtClean="0">
                <a:latin typeface="Times New Roman" pitchFamily="18" charset="0"/>
                <a:cs typeface="Times New Roman" pitchFamily="18" charset="0"/>
              </a:rPr>
              <a:t>Executive Summary</a:t>
            </a:r>
            <a:br>
              <a:rPr lang="en-US"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Economic Estimate</a:t>
            </a:r>
            <a:endParaRPr lang="en-US" sz="3600" dirty="0">
              <a:latin typeface="Times New Roman" pitchFamily="18" charset="0"/>
              <a:cs typeface="Times New Roman" pitchFamily="18" charset="0"/>
            </a:endParaRPr>
          </a:p>
        </p:txBody>
      </p:sp>
      <p:sp>
        <p:nvSpPr>
          <p:cNvPr id="6" name="Content Placeholder 5"/>
          <p:cNvSpPr>
            <a:spLocks noGrp="1"/>
          </p:cNvSpPr>
          <p:nvPr>
            <p:ph idx="1"/>
          </p:nvPr>
        </p:nvSpPr>
        <p:spPr/>
        <p:txBody>
          <a:bodyPr>
            <a:normAutofit fontScale="55000" lnSpcReduction="20000"/>
          </a:bodyPr>
          <a:lstStyle/>
          <a:p>
            <a:r>
              <a:rPr lang="en-US" dirty="0">
                <a:latin typeface="Times New Roman" pitchFamily="18" charset="0"/>
                <a:cs typeface="Times New Roman" pitchFamily="18" charset="0"/>
              </a:rPr>
              <a:t>Continual SOE focus will drive currency devaluation causing negative impact on private venture capital</a:t>
            </a:r>
          </a:p>
          <a:p>
            <a:r>
              <a:rPr lang="en-US" dirty="0">
                <a:latin typeface="Times New Roman" pitchFamily="18" charset="0"/>
                <a:cs typeface="Times New Roman" pitchFamily="18" charset="0"/>
              </a:rPr>
              <a:t>Slowing economic growth and on pace to become world’s top economy; no shift from SOE mainstream apparent</a:t>
            </a:r>
          </a:p>
          <a:p>
            <a:r>
              <a:rPr lang="en-US" dirty="0">
                <a:latin typeface="Times New Roman" pitchFamily="18" charset="0"/>
                <a:cs typeface="Times New Roman" pitchFamily="18" charset="0"/>
              </a:rPr>
              <a:t>Extensive borrowing by local governments and non performance indicates potential for growth in unemployment; labor unrest likely to increase</a:t>
            </a:r>
          </a:p>
          <a:p>
            <a:r>
              <a:rPr lang="en-US" dirty="0">
                <a:latin typeface="Times New Roman" pitchFamily="18" charset="0"/>
                <a:cs typeface="Times New Roman" pitchFamily="18" charset="0"/>
              </a:rPr>
              <a:t>Labor costs are likely to diminish after economic peak compounded by massive population</a:t>
            </a:r>
          </a:p>
          <a:p>
            <a:r>
              <a:rPr lang="en-US" dirty="0">
                <a:latin typeface="Times New Roman" pitchFamily="18" charset="0"/>
                <a:cs typeface="Times New Roman" pitchFamily="18" charset="0"/>
              </a:rPr>
              <a:t>Private consumption at all time low and little disposable income; lack of social safety net drives consumer saving</a:t>
            </a:r>
          </a:p>
          <a:p>
            <a:r>
              <a:rPr lang="en-US" dirty="0">
                <a:latin typeface="Times New Roman" pitchFamily="18" charset="0"/>
                <a:cs typeface="Times New Roman" pitchFamily="18" charset="0"/>
              </a:rPr>
              <a:t>Expanded economic growth perceivable, more FDI and elevated rate of trade dependence</a:t>
            </a:r>
          </a:p>
          <a:p>
            <a:r>
              <a:rPr lang="en-US" dirty="0">
                <a:latin typeface="Times New Roman" pitchFamily="18" charset="0"/>
                <a:cs typeface="Times New Roman" pitchFamily="18" charset="0"/>
              </a:rPr>
              <a:t>Overdependence on exports and fixed investing, pollution and environmental exhaustion, social disadvantages and worsening conditions for lower class</a:t>
            </a:r>
          </a:p>
          <a:p>
            <a:r>
              <a:rPr lang="en-US" dirty="0">
                <a:latin typeface="Times New Roman" pitchFamily="18" charset="0"/>
                <a:cs typeface="Times New Roman" pitchFamily="18" charset="0"/>
              </a:rPr>
              <a:t>Governing perspective on Military prowess neglectful of economic devotion</a:t>
            </a:r>
          </a:p>
        </p:txBody>
      </p:sp>
    </p:spTree>
    <p:extLst>
      <p:ext uri="{BB962C8B-B14F-4D97-AF65-F5344CB8AC3E}">
        <p14:creationId xmlns:p14="http://schemas.microsoft.com/office/powerpoint/2010/main" val="13013051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Personnel Training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r>
              <a:rPr lang="en-US" dirty="0" smtClean="0">
                <a:latin typeface="Times New Roman" pitchFamily="18" charset="0"/>
                <a:cs typeface="Times New Roman" pitchFamily="18" charset="0"/>
              </a:rPr>
              <a:t>Generally, personnel are trained in two locations.  </a:t>
            </a:r>
          </a:p>
          <a:p>
            <a:r>
              <a:rPr lang="en-US" dirty="0" smtClean="0">
                <a:latin typeface="Times New Roman" pitchFamily="18" charset="0"/>
                <a:cs typeface="Times New Roman" pitchFamily="18" charset="0"/>
              </a:rPr>
              <a:t>Language based training is performed at the PLA University of Foreign Languages.  After graduating, personnel are assigned to a bureau for mission specific technical training.</a:t>
            </a:r>
          </a:p>
          <a:p>
            <a:r>
              <a:rPr lang="en-US" dirty="0" smtClean="0">
                <a:latin typeface="Times New Roman" pitchFamily="18" charset="0"/>
                <a:cs typeface="Times New Roman" pitchFamily="18" charset="0"/>
              </a:rPr>
              <a:t>Training for technical personnel, which includes electrical engineers, communications specialists, computer scientists, and network security</a:t>
            </a:r>
            <a:r>
              <a:rPr lang="en-US" dirty="0">
                <a:solidFill>
                  <a:prstClr val="black"/>
                </a:solidFill>
                <a:latin typeface="Times New Roman" pitchFamily="18" charset="0"/>
                <a:cs typeface="Times New Roman" pitchFamily="18" charset="0"/>
              </a:rPr>
              <a:t> specialists</a:t>
            </a:r>
            <a:r>
              <a:rPr lang="en-US" dirty="0" smtClean="0">
                <a:latin typeface="Times New Roman" pitchFamily="18" charset="0"/>
                <a:cs typeface="Times New Roman" pitchFamily="18" charset="0"/>
              </a:rPr>
              <a:t> are sent to the PLA Information Engineering University.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83890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PLA GSD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Department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Bureau (Unit 61398)</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Unit 61398’s central building is a 12 story 130k sq ft building built in 2007</a:t>
            </a:r>
            <a:endParaRPr lang="en-US" dirty="0" smtClean="0">
              <a:solidFill>
                <a:schemeClr val="accent3">
                  <a:lumMod val="75000"/>
                </a:schemeClr>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China Telecom provided special fiber optic infrastructure citing “national defense”</a:t>
            </a:r>
          </a:p>
          <a:p>
            <a:r>
              <a:rPr lang="en-US" dirty="0" smtClean="0">
                <a:latin typeface="Times New Roman" pitchFamily="18" charset="0"/>
                <a:cs typeface="Times New Roman" pitchFamily="18" charset="0"/>
              </a:rPr>
              <a:t>Unit 61398 requires personnel trained in computer security and networking</a:t>
            </a:r>
          </a:p>
          <a:p>
            <a:r>
              <a:rPr lang="en-US" dirty="0" smtClean="0">
                <a:latin typeface="Times New Roman" pitchFamily="18" charset="0"/>
                <a:cs typeface="Times New Roman" pitchFamily="18" charset="0"/>
              </a:rPr>
              <a:t>Also requires English language proficiency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16277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Cyber Espionage Tasking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Chinese Communist Party(CCP) is tasking the PLA to commit cyber espionage worldwide</a:t>
            </a:r>
          </a:p>
          <a:p>
            <a:r>
              <a:rPr lang="en-US" dirty="0" smtClean="0">
                <a:latin typeface="Times New Roman" pitchFamily="18" charset="0"/>
                <a:cs typeface="Times New Roman" pitchFamily="18" charset="0"/>
              </a:rPr>
              <a:t>Unit 61398 tasked with computer network operations</a:t>
            </a:r>
          </a:p>
          <a:p>
            <a:r>
              <a:rPr lang="en-US" dirty="0" smtClean="0">
                <a:latin typeface="Times New Roman" pitchFamily="18" charset="0"/>
                <a:cs typeface="Times New Roman" pitchFamily="18" charset="0"/>
              </a:rPr>
              <a:t>Unit 61398 appears to be the primary group for targeting political, economic and military-related intelligence in the U.S. and Canada</a:t>
            </a:r>
          </a:p>
          <a:p>
            <a:endParaRPr lang="en-US" dirty="0"/>
          </a:p>
        </p:txBody>
      </p:sp>
    </p:spTree>
    <p:extLst>
      <p:ext uri="{BB962C8B-B14F-4D97-AF65-F5344CB8AC3E}">
        <p14:creationId xmlns:p14="http://schemas.microsoft.com/office/powerpoint/2010/main" val="3299004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Unit 61398 Subordination</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1600200" y="1524000"/>
            <a:ext cx="5105400" cy="3025422"/>
          </a:xfrm>
          <a:prstGeom prst="rect">
            <a:avLst/>
          </a:prstGeom>
          <a:noFill/>
          <a:ln w="9525">
            <a:noFill/>
            <a:miter lim="800000"/>
            <a:headEnd/>
            <a:tailEnd/>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43" y="3276600"/>
            <a:ext cx="7648330" cy="2380606"/>
          </a:xfrm>
          <a:prstGeom prst="rect">
            <a:avLst/>
          </a:prstGeom>
        </p:spPr>
      </p:pic>
      <p:sp>
        <p:nvSpPr>
          <p:cNvPr id="5" name="TextBox 4"/>
          <p:cNvSpPr txBox="1"/>
          <p:nvPr/>
        </p:nvSpPr>
        <p:spPr>
          <a:xfrm>
            <a:off x="3009013" y="5657206"/>
            <a:ext cx="2819400" cy="230832"/>
          </a:xfrm>
          <a:prstGeom prst="rect">
            <a:avLst/>
          </a:prstGeom>
          <a:noFill/>
        </p:spPr>
        <p:txBody>
          <a:bodyPr wrap="square" rtlCol="0">
            <a:spAutoFit/>
          </a:bodyPr>
          <a:lstStyle/>
          <a:p>
            <a:pPr lvl="0" hangingPunct="0">
              <a:spcBef>
                <a:spcPct val="20000"/>
              </a:spcBef>
            </a:pPr>
            <a:r>
              <a:rPr lang="en-US" sz="900" dirty="0">
                <a:solidFill>
                  <a:prstClr val="black"/>
                </a:solidFill>
              </a:rPr>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197264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Unit 61398 Skill Requirements</a:t>
            </a:r>
            <a:endParaRPr lang="en-US"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1371600"/>
            <a:ext cx="8229600" cy="4800600"/>
          </a:xfrm>
          <a:prstGeom prst="rect">
            <a:avLst/>
          </a:prstGeom>
          <a:noFill/>
          <a:ln w="9525">
            <a:noFill/>
            <a:miter lim="800000"/>
            <a:headEnd/>
            <a:tailEnd/>
          </a:ln>
        </p:spPr>
      </p:pic>
      <p:sp>
        <p:nvSpPr>
          <p:cNvPr id="4" name="TextBox 3"/>
          <p:cNvSpPr txBox="1"/>
          <p:nvPr/>
        </p:nvSpPr>
        <p:spPr>
          <a:xfrm>
            <a:off x="3124200" y="6172200"/>
            <a:ext cx="2819400" cy="230832"/>
          </a:xfrm>
          <a:prstGeom prst="rect">
            <a:avLst/>
          </a:prstGeom>
          <a:noFill/>
        </p:spPr>
        <p:txBody>
          <a:bodyPr wrap="square" rtlCol="0">
            <a:spAutoFit/>
          </a:bodyPr>
          <a:lstStyle/>
          <a:p>
            <a:pPr lvl="0" hangingPunct="0">
              <a:spcBef>
                <a:spcPct val="20000"/>
              </a:spcBef>
            </a:pPr>
            <a:r>
              <a:rPr lang="en-US" sz="900" dirty="0" smtClean="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1519017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Cyber Espionage Groups</a:t>
            </a:r>
            <a:endParaRPr lang="en-US" dirty="0">
              <a:latin typeface="Times New Roman" pitchFamily="18" charset="0"/>
              <a:cs typeface="Times New Roman" pitchFamily="18" charset="0"/>
            </a:endParaRPr>
          </a:p>
        </p:txBody>
      </p:sp>
      <p:sp>
        <p:nvSpPr>
          <p:cNvPr id="4" name="Content Placeholder 2"/>
          <p:cNvSpPr>
            <a:spLocks noGrp="1"/>
          </p:cNvSpPr>
          <p:nvPr/>
        </p:nvSpPr>
        <p:spPr>
          <a:xfrm>
            <a:off x="304800" y="23320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Times New Roman" pitchFamily="18" charset="0"/>
                <a:cs typeface="Times New Roman" pitchFamily="18" charset="0"/>
              </a:rPr>
              <a:t>More than 20 such groups operating from China</a:t>
            </a:r>
          </a:p>
          <a:p>
            <a:r>
              <a:rPr lang="en-US" dirty="0" smtClean="0">
                <a:latin typeface="Times New Roman" pitchFamily="18" charset="0"/>
                <a:cs typeface="Times New Roman" pitchFamily="18" charset="0"/>
              </a:rPr>
              <a:t>Studied since 2006, APT1 has been one of the most prolific in terms of quantity of data stolen</a:t>
            </a:r>
          </a:p>
          <a:p>
            <a:r>
              <a:rPr lang="en-US" dirty="0" smtClean="0">
                <a:latin typeface="Times New Roman" pitchFamily="18" charset="0"/>
                <a:cs typeface="Times New Roman" pitchFamily="18" charset="0"/>
              </a:rPr>
              <a:t>APT1 is probably Unit 61398</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01721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APT1 and Unit 61398</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sz="3100" dirty="0" smtClean="0">
                <a:latin typeface="Times New Roman" pitchFamily="18" charset="0"/>
                <a:cs typeface="Times New Roman" pitchFamily="18" charset="0"/>
              </a:rPr>
              <a:t>Similar Characteristics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47650" y="1447800"/>
            <a:ext cx="8591550" cy="4811010"/>
          </a:xfrm>
          <a:prstGeom prst="rect">
            <a:avLst/>
          </a:prstGeom>
          <a:noFill/>
          <a:ln w="9525">
            <a:noFill/>
            <a:miter lim="800000"/>
            <a:headEnd/>
            <a:tailEnd/>
          </a:ln>
        </p:spPr>
      </p:pic>
      <p:sp>
        <p:nvSpPr>
          <p:cNvPr id="5" name="TextBox 4"/>
          <p:cNvSpPr txBox="1"/>
          <p:nvPr/>
        </p:nvSpPr>
        <p:spPr>
          <a:xfrm>
            <a:off x="3021418" y="6258810"/>
            <a:ext cx="2819400" cy="230832"/>
          </a:xfrm>
          <a:prstGeom prst="rect">
            <a:avLst/>
          </a:prstGeom>
          <a:noFill/>
        </p:spPr>
        <p:txBody>
          <a:bodyPr wrap="square" rtlCol="0">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2027775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Characteristics (cont)</a:t>
            </a:r>
            <a:endParaRPr lang="en-US"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cstate="print"/>
          <a:srcRect/>
          <a:stretch>
            <a:fillRect/>
          </a:stretch>
        </p:blipFill>
        <p:spPr bwMode="auto">
          <a:xfrm>
            <a:off x="609599" y="1447800"/>
            <a:ext cx="7924801" cy="4580226"/>
          </a:xfrm>
          <a:prstGeom prst="rect">
            <a:avLst/>
          </a:prstGeom>
          <a:noFill/>
          <a:ln w="9525">
            <a:noFill/>
            <a:miter lim="800000"/>
            <a:headEnd/>
            <a:tailEnd/>
          </a:ln>
        </p:spPr>
      </p:pic>
      <p:sp>
        <p:nvSpPr>
          <p:cNvPr id="3" name="Rectangle 2"/>
          <p:cNvSpPr/>
          <p:nvPr/>
        </p:nvSpPr>
        <p:spPr>
          <a:xfrm>
            <a:off x="2819400" y="6096000"/>
            <a:ext cx="2036135" cy="230832"/>
          </a:xfrm>
          <a:prstGeom prst="rect">
            <a:avLst/>
          </a:prstGeom>
        </p:spPr>
        <p:txBody>
          <a:bodyPr wrap="none">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986671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APT1 – Level of Effort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First detected late 2006, still active</a:t>
            </a:r>
          </a:p>
          <a:p>
            <a:r>
              <a:rPr lang="en-US" dirty="0" smtClean="0">
                <a:latin typeface="Times New Roman" pitchFamily="18" charset="0"/>
                <a:cs typeface="Times New Roman" pitchFamily="18" charset="0"/>
              </a:rPr>
              <a:t>Has targeted at least 141 organizations</a:t>
            </a:r>
          </a:p>
          <a:p>
            <a:r>
              <a:rPr lang="en-US" dirty="0" smtClean="0">
                <a:latin typeface="Times New Roman" pitchFamily="18" charset="0"/>
                <a:cs typeface="Times New Roman" pitchFamily="18" charset="0"/>
              </a:rPr>
              <a:t>Demonstrated capability to attack dozens simultaneously</a:t>
            </a:r>
          </a:p>
          <a:p>
            <a:r>
              <a:rPr lang="en-US" dirty="0" smtClean="0">
                <a:latin typeface="Times New Roman" pitchFamily="18" charset="0"/>
                <a:cs typeface="Times New Roman" pitchFamily="18" charset="0"/>
              </a:rPr>
              <a:t>Maintains access </a:t>
            </a: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o </a:t>
            </a:r>
            <a:r>
              <a:rPr lang="en-US" dirty="0">
                <a:latin typeface="Times New Roman" pitchFamily="18" charset="0"/>
                <a:cs typeface="Times New Roman" pitchFamily="18" charset="0"/>
              </a:rPr>
              <a:t>c</a:t>
            </a:r>
            <a:r>
              <a:rPr lang="en-US" dirty="0" smtClean="0">
                <a:latin typeface="Times New Roman" pitchFamily="18" charset="0"/>
                <a:cs typeface="Times New Roman" pitchFamily="18" charset="0"/>
              </a:rPr>
              <a:t>ompromised systems</a:t>
            </a:r>
          </a:p>
          <a:p>
            <a:pPr lvl="1"/>
            <a:r>
              <a:rPr lang="en-US" dirty="0" smtClean="0">
                <a:latin typeface="Times New Roman" pitchFamily="18" charset="0"/>
                <a:cs typeface="Times New Roman" pitchFamily="18" charset="0"/>
              </a:rPr>
              <a:t>Average 356 days</a:t>
            </a:r>
          </a:p>
          <a:p>
            <a:pPr lvl="1"/>
            <a:r>
              <a:rPr lang="en-US" dirty="0" smtClean="0">
                <a:latin typeface="Times New Roman" pitchFamily="18" charset="0"/>
                <a:cs typeface="Times New Roman" pitchFamily="18" charset="0"/>
              </a:rPr>
              <a:t>Longest observed over 4 years 10 months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06157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APT1 – Local and Global Footprint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Maintains an extensive worldwide infrastructure</a:t>
            </a:r>
          </a:p>
          <a:p>
            <a:pPr lvl="1"/>
            <a:r>
              <a:rPr lang="en-US" dirty="0" smtClean="0">
                <a:latin typeface="Times New Roman" pitchFamily="18" charset="0"/>
                <a:cs typeface="Times New Roman" pitchFamily="18" charset="0"/>
              </a:rPr>
              <a:t>Thousands of systems</a:t>
            </a:r>
          </a:p>
          <a:p>
            <a:pPr lvl="1"/>
            <a:r>
              <a:rPr lang="en-US" dirty="0" smtClean="0">
                <a:latin typeface="Times New Roman" pitchFamily="18" charset="0"/>
                <a:cs typeface="Times New Roman" pitchFamily="18" charset="0"/>
              </a:rPr>
              <a:t>Dozens of countries</a:t>
            </a:r>
          </a:p>
          <a:p>
            <a:pPr lvl="1"/>
            <a:r>
              <a:rPr lang="en-US" dirty="0" smtClean="0">
                <a:latin typeface="Times New Roman" pitchFamily="18" charset="0"/>
                <a:cs typeface="Times New Roman" pitchFamily="18" charset="0"/>
              </a:rPr>
              <a:t>Hundreds of domain names</a:t>
            </a:r>
          </a:p>
          <a:p>
            <a:r>
              <a:rPr lang="en-US" dirty="0" smtClean="0">
                <a:latin typeface="Times New Roman" pitchFamily="18" charset="0"/>
                <a:cs typeface="Times New Roman" pitchFamily="18" charset="0"/>
              </a:rPr>
              <a:t>All attacks originate from four large networks in Shanghai</a:t>
            </a:r>
          </a:p>
          <a:p>
            <a:pPr lvl="1"/>
            <a:r>
              <a:rPr lang="en-US" dirty="0" smtClean="0">
                <a:latin typeface="Times New Roman" pitchFamily="18" charset="0"/>
                <a:cs typeface="Times New Roman" pitchFamily="18" charset="0"/>
              </a:rPr>
              <a:t>Two in Pudong New Area, home of Unit 61398</a:t>
            </a:r>
          </a:p>
          <a:p>
            <a:pPr lvl="1"/>
            <a:endParaRPr lang="en-US" dirty="0"/>
          </a:p>
        </p:txBody>
      </p:sp>
    </p:spTree>
    <p:extLst>
      <p:ext uri="{BB962C8B-B14F-4D97-AF65-F5344CB8AC3E}">
        <p14:creationId xmlns:p14="http://schemas.microsoft.com/office/powerpoint/2010/main" val="406409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Executive Summary</a:t>
            </a:r>
            <a:br>
              <a:rPr lang="en-US" dirty="0" smtClean="0">
                <a:latin typeface="Times New Roman" pitchFamily="18" charset="0"/>
                <a:cs typeface="Times New Roman" pitchFamily="18" charset="0"/>
              </a:rPr>
            </a:br>
            <a:r>
              <a:rPr lang="en-US" sz="3100" dirty="0" smtClean="0">
                <a:latin typeface="Times New Roman" pitchFamily="18" charset="0"/>
                <a:cs typeface="Times New Roman" pitchFamily="18" charset="0"/>
              </a:rPr>
              <a:t>Cyber Estimate</a:t>
            </a:r>
            <a:endParaRPr lang="en-US" sz="3100" dirty="0">
              <a:latin typeface="Times New Roman" pitchFamily="18" charset="0"/>
              <a:cs typeface="Times New Roman" pitchFamily="18" charset="0"/>
            </a:endParaRPr>
          </a:p>
        </p:txBody>
      </p:sp>
      <p:sp>
        <p:nvSpPr>
          <p:cNvPr id="6" name="Content Placeholder 5"/>
          <p:cNvSpPr>
            <a:spLocks noGrp="1"/>
          </p:cNvSpPr>
          <p:nvPr>
            <p:ph idx="1"/>
          </p:nvPr>
        </p:nvSpPr>
        <p:spPr/>
        <p:txBody>
          <a:bodyPr numCol="2">
            <a:normAutofit fontScale="55000" lnSpcReduction="20000"/>
          </a:bodyPr>
          <a:lstStyle/>
          <a:p>
            <a:endParaRPr lang="en-US" dirty="0"/>
          </a:p>
          <a:p>
            <a:pPr lvl="1">
              <a:buFont typeface="Arial" pitchFamily="34" charset="0"/>
              <a:buChar char="•"/>
            </a:pPr>
            <a:r>
              <a:rPr lang="en-US" dirty="0">
                <a:latin typeface="Times New Roman" pitchFamily="18" charset="0"/>
                <a:cs typeface="Times New Roman" pitchFamily="18" charset="0"/>
              </a:rPr>
              <a:t>Concentrated effort to excel on Information war fronts</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Massive espionage undertaking </a:t>
            </a:r>
            <a:endParaRPr lang="en-US" sz="3600" dirty="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Offensive onslaught </a:t>
            </a:r>
            <a:r>
              <a:rPr lang="en-US" dirty="0">
                <a:latin typeface="Times New Roman" pitchFamily="18" charset="0"/>
                <a:cs typeface="Times New Roman" pitchFamily="18" charset="0"/>
              </a:rPr>
              <a:t>of hacking </a:t>
            </a:r>
            <a:r>
              <a:rPr lang="en-US" dirty="0" smtClean="0">
                <a:latin typeface="Times New Roman" pitchFamily="18" charset="0"/>
                <a:cs typeface="Times New Roman" pitchFamily="18" charset="0"/>
              </a:rPr>
              <a:t>directed toward </a:t>
            </a:r>
            <a:r>
              <a:rPr lang="en-US" dirty="0">
                <a:latin typeface="Times New Roman" pitchFamily="18" charset="0"/>
                <a:cs typeface="Times New Roman" pitchFamily="18" charset="0"/>
              </a:rPr>
              <a:t>corporate and government entities</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Loss of information on an exceptional level from many </a:t>
            </a:r>
            <a:r>
              <a:rPr lang="en-US" dirty="0" smtClean="0">
                <a:latin typeface="Times New Roman" pitchFamily="18" charset="0"/>
                <a:cs typeface="Times New Roman" pitchFamily="18" charset="0"/>
              </a:rPr>
              <a:t>jurisdictions</a:t>
            </a:r>
            <a:endParaRPr lang="en-US"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Specialized units for cyber offense and defense</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Top tier cyberwarfare power achievable</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Personnel to execute attacks on monumental level</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Huge expenditure and possible burden to economy for cyber </a:t>
            </a:r>
            <a:r>
              <a:rPr lang="en-US" dirty="0" smtClean="0">
                <a:latin typeface="Times New Roman" pitchFamily="18" charset="0"/>
                <a:cs typeface="Times New Roman" pitchFamily="18" charset="0"/>
              </a:rPr>
              <a:t>agenda</a:t>
            </a:r>
          </a:p>
          <a:p>
            <a:pPr lvl="1">
              <a:buFont typeface="Arial" pitchFamily="34" charset="0"/>
              <a:buChar char="•"/>
            </a:pPr>
            <a:r>
              <a:rPr lang="en-US" dirty="0" smtClean="0">
                <a:latin typeface="Times New Roman" pitchFamily="18" charset="0"/>
                <a:cs typeface="Times New Roman" pitchFamily="18" charset="0"/>
              </a:rPr>
              <a:t>Mandatory </a:t>
            </a:r>
            <a:r>
              <a:rPr lang="en-US" dirty="0">
                <a:latin typeface="Times New Roman" pitchFamily="18" charset="0"/>
                <a:cs typeface="Times New Roman" pitchFamily="18" charset="0"/>
              </a:rPr>
              <a:t>direction required for computer and technology </a:t>
            </a:r>
            <a:r>
              <a:rPr lang="en-US" dirty="0" smtClean="0">
                <a:latin typeface="Times New Roman" pitchFamily="18" charset="0"/>
                <a:cs typeface="Times New Roman" pitchFamily="18" charset="0"/>
              </a:rPr>
              <a:t>students</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lvl="1">
              <a:buFont typeface="Arial" pitchFamily="34" charset="0"/>
              <a:buChar char="•"/>
            </a:pPr>
            <a:endParaRPr lang="en-US" dirty="0">
              <a:latin typeface="Times New Roman" pitchFamily="18" charset="0"/>
              <a:cs typeface="Times New Roman" pitchFamily="18" charset="0"/>
            </a:endParaRPr>
          </a:p>
          <a:p>
            <a:pPr lvl="1">
              <a:buFont typeface="Arial" pitchFamily="34" charset="0"/>
              <a:buChar char="•"/>
            </a:pPr>
            <a:endParaRPr lang="en-US" dirty="0" smtClean="0">
              <a:latin typeface="Times New Roman" pitchFamily="18" charset="0"/>
              <a:cs typeface="Times New Roman" pitchFamily="18" charset="0"/>
            </a:endParaRPr>
          </a:p>
          <a:p>
            <a:pPr lvl="1">
              <a:buFont typeface="Arial" pitchFamily="34" charset="0"/>
              <a:buChar char="•"/>
            </a:pPr>
            <a:endParaRPr lang="en-US" dirty="0">
              <a:latin typeface="Times New Roman" pitchFamily="18" charset="0"/>
              <a:cs typeface="Times New Roman" pitchFamily="18" charset="0"/>
            </a:endParaRPr>
          </a:p>
          <a:p>
            <a:pPr lvl="1">
              <a:buFont typeface="Arial" pitchFamily="34" charset="0"/>
              <a:buChar char="•"/>
            </a:pPr>
            <a:endParaRPr lang="en-US" dirty="0" smtClean="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New </a:t>
            </a:r>
            <a:r>
              <a:rPr lang="en-US" dirty="0">
                <a:latin typeface="Times New Roman" pitchFamily="18" charset="0"/>
                <a:cs typeface="Times New Roman" pitchFamily="18" charset="0"/>
              </a:rPr>
              <a:t>technology and potential ahead of adversaries</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Next generation of well trained  professional leaders in cyber </a:t>
            </a:r>
            <a:endParaRPr lang="en-US" sz="3600"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Potential global leaders in hardware and software</a:t>
            </a:r>
            <a:endParaRPr lang="en-US" sz="3600" dirty="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Leaders in New Domain/ Lead superpower</a:t>
            </a:r>
            <a:endParaRPr lang="en-US" dirty="0">
              <a:latin typeface="Times New Roman" pitchFamily="18" charset="0"/>
              <a:cs typeface="Times New Roman" pitchFamily="18" charset="0"/>
            </a:endParaRPr>
          </a:p>
          <a:p>
            <a:pPr lvl="1">
              <a:buFont typeface="Arial" pitchFamily="34" charset="0"/>
              <a:buChar char="•"/>
            </a:pPr>
            <a:r>
              <a:rPr lang="en-US" dirty="0">
                <a:latin typeface="Times New Roman" pitchFamily="18" charset="0"/>
                <a:cs typeface="Times New Roman" pitchFamily="18" charset="0"/>
              </a:rPr>
              <a:t>Social disassociation from Communism</a:t>
            </a:r>
          </a:p>
          <a:p>
            <a:pPr lvl="1">
              <a:buFont typeface="Arial" pitchFamily="34" charset="0"/>
              <a:buChar char="•"/>
            </a:pPr>
            <a:r>
              <a:rPr lang="en-US" dirty="0">
                <a:latin typeface="Times New Roman" pitchFamily="18" charset="0"/>
                <a:cs typeface="Times New Roman" pitchFamily="18" charset="0"/>
              </a:rPr>
              <a:t>Public Unrest</a:t>
            </a:r>
          </a:p>
          <a:p>
            <a:pPr lvl="1">
              <a:buFont typeface="Arial" pitchFamily="34" charset="0"/>
              <a:buChar char="•"/>
            </a:pPr>
            <a:r>
              <a:rPr lang="en-US" dirty="0">
                <a:latin typeface="Times New Roman" pitchFamily="18" charset="0"/>
                <a:cs typeface="Times New Roman" pitchFamily="18" charset="0"/>
              </a:rPr>
              <a:t>Government forced into green technology and better human rights</a:t>
            </a:r>
          </a:p>
          <a:p>
            <a:pPr lvl="1">
              <a:buFont typeface="Arial" pitchFamily="34" charset="0"/>
              <a:buChar char="•"/>
            </a:pPr>
            <a:r>
              <a:rPr lang="en-US" dirty="0">
                <a:latin typeface="Times New Roman" pitchFamily="18" charset="0"/>
                <a:cs typeface="Times New Roman" pitchFamily="18" charset="0"/>
              </a:rPr>
              <a:t>Require global participation to maintain agenda </a:t>
            </a:r>
          </a:p>
          <a:p>
            <a:pPr lvl="1">
              <a:buFont typeface="Arial" pitchFamily="34" charset="0"/>
              <a:buChar char="•"/>
            </a:pPr>
            <a:endParaRPr lang="en-US" sz="3600" dirty="0" smtClean="0"/>
          </a:p>
          <a:p>
            <a:endParaRPr lang="en-US" sz="4000" dirty="0"/>
          </a:p>
          <a:p>
            <a:endParaRPr lang="en-US" dirty="0"/>
          </a:p>
        </p:txBody>
      </p:sp>
    </p:spTree>
    <p:extLst>
      <p:ext uri="{BB962C8B-B14F-4D97-AF65-F5344CB8AC3E}">
        <p14:creationId xmlns:p14="http://schemas.microsoft.com/office/powerpoint/2010/main" val="24596501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APT1 Servers</a:t>
            </a:r>
            <a:endParaRPr lang="en-US"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533400" y="1752600"/>
            <a:ext cx="3276599" cy="285538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191000" y="1752600"/>
            <a:ext cx="4572000" cy="3137123"/>
          </a:xfrm>
          <a:prstGeom prst="rect">
            <a:avLst/>
          </a:prstGeom>
          <a:noFill/>
          <a:ln w="9525">
            <a:noFill/>
            <a:miter lim="800000"/>
            <a:headEnd/>
            <a:tailEnd/>
          </a:ln>
        </p:spPr>
      </p:pic>
      <p:sp>
        <p:nvSpPr>
          <p:cNvPr id="5" name="TextBox 4"/>
          <p:cNvSpPr txBox="1"/>
          <p:nvPr/>
        </p:nvSpPr>
        <p:spPr>
          <a:xfrm>
            <a:off x="3124200" y="5486400"/>
            <a:ext cx="2819400" cy="230832"/>
          </a:xfrm>
          <a:prstGeom prst="rect">
            <a:avLst/>
          </a:prstGeom>
          <a:noFill/>
        </p:spPr>
        <p:txBody>
          <a:bodyPr wrap="square" rtlCol="0">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3826014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itchFamily="18" charset="0"/>
                <a:cs typeface="Times New Roman" pitchFamily="18" charset="0"/>
              </a:rPr>
              <a:t>Operating Inside APT 1</a:t>
            </a:r>
            <a:endParaRPr lang="en-US" dirty="0">
              <a:latin typeface="Times New Roman" pitchFamily="18" charset="0"/>
              <a:cs typeface="Times New Roman" pitchFamily="18" charset="0"/>
            </a:endParaRPr>
          </a:p>
        </p:txBody>
      </p:sp>
      <p:sp>
        <p:nvSpPr>
          <p:cNvPr id="5" name="Content Placeholder 4"/>
          <p:cNvSpPr>
            <a:spLocks noGrp="1"/>
          </p:cNvSpPr>
          <p:nvPr>
            <p:ph sz="half" idx="1"/>
          </p:nvPr>
        </p:nvSpPr>
        <p:spPr/>
        <p:txBody>
          <a:bodyPr>
            <a:normAutofit fontScale="77500" lnSpcReduction="20000"/>
          </a:bodyPr>
          <a:lstStyle/>
          <a:p>
            <a:pPr marL="0" indent="0" algn="ctr">
              <a:buNone/>
            </a:pPr>
            <a:r>
              <a:rPr lang="en-US" b="1" dirty="0">
                <a:latin typeface="Times New Roman" pitchFamily="18" charset="0"/>
                <a:cs typeface="Times New Roman" pitchFamily="18" charset="0"/>
              </a:rPr>
              <a:t>APT1 </a:t>
            </a:r>
            <a:r>
              <a:rPr lang="en-US" b="1" dirty="0" smtClean="0">
                <a:latin typeface="Times New Roman" pitchFamily="18" charset="0"/>
                <a:cs typeface="Times New Roman" pitchFamily="18" charset="0"/>
              </a:rPr>
              <a:t>Operators</a:t>
            </a:r>
          </a:p>
          <a:p>
            <a:r>
              <a:rPr lang="en-US" dirty="0">
                <a:latin typeface="Times New Roman" pitchFamily="18" charset="0"/>
                <a:cs typeface="Times New Roman" pitchFamily="18" charset="0"/>
              </a:rPr>
              <a:t>Typically use </a:t>
            </a:r>
            <a:r>
              <a:rPr lang="en-US" dirty="0" smtClean="0">
                <a:latin typeface="Times New Roman" pitchFamily="18" charset="0"/>
                <a:cs typeface="Times New Roman" pitchFamily="18" charset="0"/>
              </a:rPr>
              <a:t>remote desktop </a:t>
            </a:r>
            <a:r>
              <a:rPr lang="en-US" dirty="0">
                <a:latin typeface="Times New Roman" pitchFamily="18" charset="0"/>
                <a:cs typeface="Times New Roman" pitchFamily="18" charset="0"/>
              </a:rPr>
              <a:t>from a Shanghai IP address to access hop points on compromised systems to disguise attack origin</a:t>
            </a:r>
          </a:p>
          <a:p>
            <a:r>
              <a:rPr lang="en-US" dirty="0">
                <a:latin typeface="Times New Roman" pitchFamily="18" charset="0"/>
                <a:cs typeface="Times New Roman" pitchFamily="18" charset="0"/>
              </a:rPr>
              <a:t>Typically use a “Chinese (Simplified) – US Keyboard” setting</a:t>
            </a:r>
          </a:p>
          <a:p>
            <a:r>
              <a:rPr lang="en-US" dirty="0">
                <a:latin typeface="Times New Roman" pitchFamily="18" charset="0"/>
                <a:cs typeface="Times New Roman" pitchFamily="18" charset="0"/>
              </a:rPr>
              <a:t>Indicates a client language setting of </a:t>
            </a:r>
            <a:r>
              <a:rPr lang="en-US" dirty="0" smtClean="0">
                <a:latin typeface="Times New Roman" pitchFamily="18" charset="0"/>
                <a:cs typeface="Times New Roman" pitchFamily="18" charset="0"/>
              </a:rPr>
              <a:t>simplified </a:t>
            </a:r>
            <a:r>
              <a:rPr lang="en-US" dirty="0">
                <a:latin typeface="Times New Roman" pitchFamily="18" charset="0"/>
                <a:cs typeface="Times New Roman" pitchFamily="18" charset="0"/>
              </a:rPr>
              <a:t>Chinese (</a:t>
            </a:r>
            <a:r>
              <a:rPr lang="en-US" dirty="0" err="1">
                <a:latin typeface="Times New Roman" pitchFamily="18" charset="0"/>
                <a:cs typeface="Times New Roman" pitchFamily="18" charset="0"/>
              </a:rPr>
              <a:t>zh-cn</a:t>
            </a:r>
            <a:r>
              <a:rPr lang="en-US" dirty="0">
                <a:latin typeface="Times New Roman" pitchFamily="18" charset="0"/>
                <a:cs typeface="Times New Roman" pitchFamily="18" charset="0"/>
              </a:rPr>
              <a:t>), used predominately in China</a:t>
            </a:r>
          </a:p>
          <a:p>
            <a:r>
              <a:rPr lang="en-US" dirty="0">
                <a:latin typeface="Times New Roman" pitchFamily="18" charset="0"/>
                <a:cs typeface="Times New Roman" pitchFamily="18" charset="0"/>
              </a:rPr>
              <a:t>Taiwan and Hong Kong still use </a:t>
            </a:r>
            <a:r>
              <a:rPr lang="en-US" dirty="0" smtClean="0">
                <a:latin typeface="Times New Roman" pitchFamily="18" charset="0"/>
                <a:cs typeface="Times New Roman" pitchFamily="18" charset="0"/>
              </a:rPr>
              <a:t>traditional </a:t>
            </a:r>
            <a:r>
              <a:rPr lang="en-US" dirty="0">
                <a:latin typeface="Times New Roman" pitchFamily="18" charset="0"/>
                <a:cs typeface="Times New Roman" pitchFamily="18" charset="0"/>
              </a:rPr>
              <a:t>Chinese (</a:t>
            </a:r>
            <a:r>
              <a:rPr lang="en-US" dirty="0" err="1">
                <a:latin typeface="Times New Roman" pitchFamily="18" charset="0"/>
                <a:cs typeface="Times New Roman" pitchFamily="18" charset="0"/>
              </a:rPr>
              <a:t>zh-tw</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6" name="Content Placeholder 5"/>
          <p:cNvSpPr>
            <a:spLocks noGrp="1"/>
          </p:cNvSpPr>
          <p:nvPr>
            <p:ph sz="half" idx="2"/>
          </p:nvPr>
        </p:nvSpPr>
        <p:spPr/>
        <p:txBody>
          <a:bodyPr>
            <a:normAutofit fontScale="77500" lnSpcReduction="20000"/>
          </a:bodyPr>
          <a:lstStyle/>
          <a:p>
            <a:pPr marL="0" indent="0" algn="ctr">
              <a:buNone/>
            </a:pPr>
            <a:r>
              <a:rPr lang="en-US" b="1" dirty="0" smtClean="0">
                <a:latin typeface="Times New Roman" pitchFamily="18" charset="0"/>
                <a:cs typeface="Times New Roman" pitchFamily="18" charset="0"/>
              </a:rPr>
              <a:t>  Three </a:t>
            </a:r>
            <a:r>
              <a:rPr lang="en-US" b="1" dirty="0">
                <a:latin typeface="Times New Roman" pitchFamily="18" charset="0"/>
                <a:cs typeface="Times New Roman" pitchFamily="18" charset="0"/>
              </a:rPr>
              <a:t>APT1 Operator Profiles</a:t>
            </a:r>
            <a:br>
              <a:rPr lang="en-US" b="1" dirty="0">
                <a:latin typeface="Times New Roman" pitchFamily="18" charset="0"/>
                <a:cs typeface="Times New Roman" pitchFamily="18" charset="0"/>
              </a:rPr>
            </a:br>
            <a:r>
              <a:rPr lang="en-US" sz="1800" b="1" dirty="0">
                <a:latin typeface="Times New Roman" pitchFamily="18" charset="0"/>
                <a:cs typeface="Times New Roman" pitchFamily="18" charset="0"/>
              </a:rPr>
              <a:t>“isn’t it ironic</a:t>
            </a:r>
            <a:r>
              <a:rPr lang="en-US" sz="1800" b="1" dirty="0" smtClean="0">
                <a:latin typeface="Times New Roman" pitchFamily="18" charset="0"/>
                <a:cs typeface="Times New Roman" pitchFamily="18" charset="0"/>
              </a:rPr>
              <a:t>”</a:t>
            </a:r>
          </a:p>
          <a:p>
            <a:pPr marL="0" indent="0">
              <a:buNone/>
            </a:pPr>
            <a:r>
              <a:rPr lang="en-US" sz="2300" dirty="0">
                <a:latin typeface="Times New Roman" pitchFamily="18" charset="0"/>
                <a:cs typeface="Times New Roman" pitchFamily="18" charset="0"/>
              </a:rPr>
              <a:t>With the level of monitoring and control conducted by China over Internet use it is necessary for the individuals conducting these operations to have less restricted access. This also means that these operators are likely to use this access for personal as well as professional activities. Consequently, they are also likely to expose themselves. Here are three examples:  </a:t>
            </a:r>
            <a:endParaRPr lang="en-US" sz="2300" dirty="0" smtClean="0">
              <a:latin typeface="Times New Roman" pitchFamily="18" charset="0"/>
              <a:cs typeface="Times New Roman" pitchFamily="18" charset="0"/>
            </a:endParaRPr>
          </a:p>
          <a:p>
            <a:pPr marL="0" indent="0">
              <a:buNone/>
            </a:pPr>
            <a:endParaRPr lang="en-US" sz="2300" dirty="0">
              <a:latin typeface="Times New Roman" pitchFamily="18" charset="0"/>
              <a:cs typeface="Times New Roman" pitchFamily="18" charset="0"/>
            </a:endParaRPr>
          </a:p>
          <a:p>
            <a:r>
              <a:rPr lang="en-US" dirty="0">
                <a:latin typeface="Times New Roman" pitchFamily="18" charset="0"/>
                <a:cs typeface="Times New Roman" pitchFamily="18" charset="0"/>
              </a:rPr>
              <a:t>Ugly Gorilla</a:t>
            </a:r>
          </a:p>
          <a:p>
            <a:r>
              <a:rPr lang="en-US" dirty="0">
                <a:latin typeface="Times New Roman" pitchFamily="18" charset="0"/>
                <a:cs typeface="Times New Roman" pitchFamily="18" charset="0"/>
              </a:rPr>
              <a:t>DOTA</a:t>
            </a:r>
          </a:p>
          <a:p>
            <a:r>
              <a:rPr lang="en-US" dirty="0" err="1">
                <a:latin typeface="Times New Roman" pitchFamily="18" charset="0"/>
                <a:cs typeface="Times New Roman" pitchFamily="18" charset="0"/>
              </a:rPr>
              <a:t>SuperHard</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797015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APT1 - Targets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Of 141 observed attacks, HQ for 122 of victims were in English speaking countries</a:t>
            </a:r>
          </a:p>
          <a:p>
            <a:pPr lvl="1"/>
            <a:r>
              <a:rPr lang="en-US" dirty="0" smtClean="0">
                <a:latin typeface="Times New Roman" pitchFamily="18" charset="0"/>
                <a:cs typeface="Times New Roman" pitchFamily="18" charset="0"/>
              </a:rPr>
              <a:t>Includes 115 U.S., 5 U.K. and 2 Canada </a:t>
            </a:r>
          </a:p>
          <a:p>
            <a:pPr lvl="1"/>
            <a:r>
              <a:rPr lang="en-US" dirty="0" smtClean="0">
                <a:latin typeface="Times New Roman" pitchFamily="18" charset="0"/>
                <a:cs typeface="Times New Roman" pitchFamily="18" charset="0"/>
              </a:rPr>
              <a:t>17 of the remaining 19 targets use English as a primary language for operations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35266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609600" y="609600"/>
            <a:ext cx="7848600" cy="5516563"/>
          </a:xfrm>
          <a:prstGeom prst="rect">
            <a:avLst/>
          </a:prstGeom>
          <a:noFill/>
          <a:ln w="9525">
            <a:noFill/>
            <a:miter lim="800000"/>
            <a:headEnd/>
            <a:tailEnd/>
          </a:ln>
        </p:spPr>
      </p:pic>
      <p:sp>
        <p:nvSpPr>
          <p:cNvPr id="3" name="TextBox 2"/>
          <p:cNvSpPr txBox="1"/>
          <p:nvPr/>
        </p:nvSpPr>
        <p:spPr>
          <a:xfrm>
            <a:off x="3200400" y="6096000"/>
            <a:ext cx="2819400" cy="230832"/>
          </a:xfrm>
          <a:prstGeom prst="rect">
            <a:avLst/>
          </a:prstGeom>
          <a:noFill/>
        </p:spPr>
        <p:txBody>
          <a:bodyPr wrap="square" rtlCol="0">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1256123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533400" y="381000"/>
            <a:ext cx="8001000" cy="6019800"/>
          </a:xfrm>
          <a:prstGeom prst="rect">
            <a:avLst/>
          </a:prstGeom>
          <a:noFill/>
          <a:ln w="9525">
            <a:noFill/>
            <a:miter lim="800000"/>
            <a:headEnd/>
            <a:tailEnd/>
          </a:ln>
        </p:spPr>
      </p:pic>
      <p:sp>
        <p:nvSpPr>
          <p:cNvPr id="3" name="TextBox 2"/>
          <p:cNvSpPr txBox="1"/>
          <p:nvPr/>
        </p:nvSpPr>
        <p:spPr>
          <a:xfrm>
            <a:off x="3352800" y="6400800"/>
            <a:ext cx="2819400" cy="230832"/>
          </a:xfrm>
          <a:prstGeom prst="rect">
            <a:avLst/>
          </a:prstGeom>
          <a:noFill/>
        </p:spPr>
        <p:txBody>
          <a:bodyPr wrap="square" rtlCol="0">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4236293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609600" y="685800"/>
            <a:ext cx="8000999" cy="5440363"/>
          </a:xfrm>
          <a:prstGeom prst="rect">
            <a:avLst/>
          </a:prstGeom>
          <a:noFill/>
          <a:ln w="9525">
            <a:noFill/>
            <a:miter lim="800000"/>
            <a:headEnd/>
            <a:tailEnd/>
          </a:ln>
        </p:spPr>
      </p:pic>
      <p:sp>
        <p:nvSpPr>
          <p:cNvPr id="3" name="TextBox 2"/>
          <p:cNvSpPr txBox="1"/>
          <p:nvPr/>
        </p:nvSpPr>
        <p:spPr>
          <a:xfrm>
            <a:off x="3021418" y="6096000"/>
            <a:ext cx="2819400" cy="230832"/>
          </a:xfrm>
          <a:prstGeom prst="rect">
            <a:avLst/>
          </a:prstGeom>
          <a:noFill/>
        </p:spPr>
        <p:txBody>
          <a:bodyPr wrap="square" rtlCol="0">
            <a:spAutoFit/>
          </a:bodyPr>
          <a:lstStyle/>
          <a:p>
            <a:pPr lvl="0" hangingPunct="0">
              <a:spcBef>
                <a:spcPct val="20000"/>
              </a:spcBef>
            </a:pPr>
            <a:r>
              <a:rPr lang="en-US" sz="900" dirty="0"/>
              <a:t>Source: </a:t>
            </a:r>
            <a:r>
              <a:rPr lang="en-US" sz="900" dirty="0">
                <a:solidFill>
                  <a:prstClr val="black"/>
                </a:solidFill>
                <a:latin typeface="Times New Roman" pitchFamily="18" charset="0"/>
                <a:cs typeface="Times New Roman" pitchFamily="18" charset="0"/>
              </a:rPr>
              <a:t>http://intelreport.mandiant.com/</a:t>
            </a:r>
          </a:p>
        </p:txBody>
      </p:sp>
    </p:spTree>
    <p:extLst>
      <p:ext uri="{BB962C8B-B14F-4D97-AF65-F5344CB8AC3E}">
        <p14:creationId xmlns:p14="http://schemas.microsoft.com/office/powerpoint/2010/main" val="3431471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Type of Data</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Broad Range of Data</a:t>
            </a:r>
          </a:p>
          <a:p>
            <a:pPr lvl="1"/>
            <a:r>
              <a:rPr lang="en-US" dirty="0" smtClean="0">
                <a:latin typeface="Times New Roman" pitchFamily="18" charset="0"/>
                <a:cs typeface="Times New Roman" pitchFamily="18" charset="0"/>
              </a:rPr>
              <a:t>Product development &amp; use</a:t>
            </a:r>
          </a:p>
          <a:p>
            <a:pPr lvl="1"/>
            <a:r>
              <a:rPr lang="en-US" dirty="0" smtClean="0">
                <a:latin typeface="Times New Roman" pitchFamily="18" charset="0"/>
                <a:cs typeface="Times New Roman" pitchFamily="18" charset="0"/>
              </a:rPr>
              <a:t>Manufacturing procedures</a:t>
            </a:r>
          </a:p>
          <a:p>
            <a:pPr lvl="1"/>
            <a:r>
              <a:rPr lang="en-US" dirty="0" smtClean="0">
                <a:latin typeface="Times New Roman" pitchFamily="18" charset="0"/>
                <a:cs typeface="Times New Roman" pitchFamily="18" charset="0"/>
              </a:rPr>
              <a:t>Business plans</a:t>
            </a:r>
          </a:p>
          <a:p>
            <a:pPr lvl="1"/>
            <a:r>
              <a:rPr lang="en-US" dirty="0" smtClean="0">
                <a:latin typeface="Times New Roman" pitchFamily="18" charset="0"/>
                <a:cs typeface="Times New Roman" pitchFamily="18" charset="0"/>
              </a:rPr>
              <a:t>Policy positions &amp; white papers</a:t>
            </a:r>
          </a:p>
          <a:p>
            <a:pPr lvl="1"/>
            <a:r>
              <a:rPr lang="en-US" dirty="0" smtClean="0">
                <a:latin typeface="Times New Roman" pitchFamily="18" charset="0"/>
                <a:cs typeface="Times New Roman" pitchFamily="18" charset="0"/>
              </a:rPr>
              <a:t>Emails</a:t>
            </a:r>
          </a:p>
          <a:p>
            <a:pPr lvl="1"/>
            <a:r>
              <a:rPr lang="en-US" dirty="0" smtClean="0">
                <a:latin typeface="Times New Roman" pitchFamily="18" charset="0"/>
                <a:cs typeface="Times New Roman" pitchFamily="18" charset="0"/>
              </a:rPr>
              <a:t>User credentials &amp; network architecture info</a:t>
            </a:r>
          </a:p>
          <a:p>
            <a:pPr lvl="1"/>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47170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Quantity of Data</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Difficult to determine</a:t>
            </a:r>
          </a:p>
          <a:p>
            <a:pPr lvl="1"/>
            <a:r>
              <a:rPr lang="en-US" dirty="0" smtClean="0">
                <a:latin typeface="Times New Roman" pitchFamily="18" charset="0"/>
                <a:cs typeface="Times New Roman" pitchFamily="18" charset="0"/>
              </a:rPr>
              <a:t>They clean up as they go (deleting archives)</a:t>
            </a:r>
          </a:p>
          <a:p>
            <a:pPr lvl="1"/>
            <a:r>
              <a:rPr lang="en-US" dirty="0" smtClean="0">
                <a:latin typeface="Times New Roman" pitchFamily="18" charset="0"/>
                <a:cs typeface="Times New Roman" pitchFamily="18" charset="0"/>
              </a:rPr>
              <a:t>Time lapse between theft and investigation</a:t>
            </a:r>
          </a:p>
          <a:p>
            <a:r>
              <a:rPr lang="en-US" dirty="0" smtClean="0">
                <a:latin typeface="Times New Roman" pitchFamily="18" charset="0"/>
                <a:cs typeface="Times New Roman" pitchFamily="18" charset="0"/>
              </a:rPr>
              <a:t>In one observed case, APT1 stole approx 6.5 TB of compressed data from a single organization over a 10 month period</a:t>
            </a:r>
          </a:p>
          <a:p>
            <a:endParaRPr lang="en-US" dirty="0"/>
          </a:p>
          <a:p>
            <a:endParaRPr lang="en-US" dirty="0" smtClean="0"/>
          </a:p>
          <a:p>
            <a:endParaRPr lang="en-US" dirty="0" smtClean="0"/>
          </a:p>
          <a:p>
            <a:pPr lvl="1"/>
            <a:endParaRPr lang="en-US" dirty="0" smtClean="0"/>
          </a:p>
        </p:txBody>
      </p:sp>
    </p:spTree>
    <p:extLst>
      <p:ext uri="{BB962C8B-B14F-4D97-AF65-F5344CB8AC3E}">
        <p14:creationId xmlns:p14="http://schemas.microsoft.com/office/powerpoint/2010/main" val="3656506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Times New Roman" pitchFamily="18" charset="0"/>
                <a:cs typeface="Times New Roman" pitchFamily="18" charset="0"/>
              </a:rPr>
              <a:t>Data Use and AKA’s</a:t>
            </a:r>
            <a:endParaRPr lang="en-US" b="1" dirty="0">
              <a:latin typeface="Times New Roman" pitchFamily="18" charset="0"/>
              <a:cs typeface="Times New Roman" pitchFamily="18" charset="0"/>
            </a:endParaRPr>
          </a:p>
        </p:txBody>
      </p:sp>
      <p:sp>
        <p:nvSpPr>
          <p:cNvPr id="5" name="Content Placeholder 4"/>
          <p:cNvSpPr>
            <a:spLocks noGrp="1"/>
          </p:cNvSpPr>
          <p:nvPr>
            <p:ph sz="half" idx="1"/>
          </p:nvPr>
        </p:nvSpPr>
        <p:spPr/>
        <p:txBody>
          <a:bodyPr>
            <a:normAutofit fontScale="85000" lnSpcReduction="10000"/>
          </a:bodyPr>
          <a:lstStyle/>
          <a:p>
            <a:pPr marL="0" indent="0" algn="ctr">
              <a:buNone/>
            </a:pPr>
            <a:r>
              <a:rPr lang="en-US" b="1" dirty="0">
                <a:latin typeface="Times New Roman" pitchFamily="18" charset="0"/>
                <a:cs typeface="Times New Roman" pitchFamily="18" charset="0"/>
              </a:rPr>
              <a:t>Perceived Data Use</a:t>
            </a:r>
            <a:endParaRPr lang="en-US" b="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2008 APT1 compromised the network of a company</a:t>
            </a:r>
          </a:p>
          <a:p>
            <a:r>
              <a:rPr lang="en-US" dirty="0">
                <a:latin typeface="Times New Roman" pitchFamily="18" charset="0"/>
                <a:cs typeface="Times New Roman" pitchFamily="18" charset="0"/>
              </a:rPr>
              <a:t>Tools were installed which enabled archive creation and access to emails</a:t>
            </a:r>
          </a:p>
          <a:p>
            <a:r>
              <a:rPr lang="en-US" dirty="0">
                <a:latin typeface="Times New Roman" pitchFamily="18" charset="0"/>
                <a:cs typeface="Times New Roman" pitchFamily="18" charset="0"/>
              </a:rPr>
              <a:t>Maintained active access for 2 ½ years</a:t>
            </a:r>
          </a:p>
          <a:p>
            <a:r>
              <a:rPr lang="en-US" dirty="0">
                <a:latin typeface="Times New Roman" pitchFamily="18" charset="0"/>
                <a:cs typeface="Times New Roman" pitchFamily="18" charset="0"/>
              </a:rPr>
              <a:t>During this time, China was able to negotiate a double-digit decrease in price per unit with the victim</a:t>
            </a:r>
          </a:p>
          <a:p>
            <a:pPr marL="0" indent="0">
              <a:buNone/>
            </a:pPr>
            <a:endParaRPr lang="en-US" dirty="0"/>
          </a:p>
        </p:txBody>
      </p:sp>
      <p:sp>
        <p:nvSpPr>
          <p:cNvPr id="6" name="Content Placeholder 5"/>
          <p:cNvSpPr>
            <a:spLocks noGrp="1"/>
          </p:cNvSpPr>
          <p:nvPr>
            <p:ph sz="half" idx="2"/>
          </p:nvPr>
        </p:nvSpPr>
        <p:spPr/>
        <p:txBody>
          <a:bodyPr>
            <a:normAutofit fontScale="85000" lnSpcReduction="10000"/>
          </a:bodyPr>
          <a:lstStyle/>
          <a:p>
            <a:pPr marL="0" indent="0" algn="ctr">
              <a:buNone/>
            </a:pPr>
            <a:r>
              <a:rPr lang="en-US" b="1" dirty="0">
                <a:latin typeface="Times New Roman" pitchFamily="18" charset="0"/>
                <a:cs typeface="Times New Roman" pitchFamily="18" charset="0"/>
              </a:rPr>
              <a:t>APT1 </a:t>
            </a:r>
            <a:r>
              <a:rPr lang="en-US" b="1" dirty="0" smtClean="0">
                <a:latin typeface="Times New Roman" pitchFamily="18" charset="0"/>
                <a:cs typeface="Times New Roman" pitchFamily="18" charset="0"/>
              </a:rPr>
              <a:t>AKA</a:t>
            </a:r>
          </a:p>
          <a:p>
            <a:pPr marL="0" indent="0" algn="ctr">
              <a:buNone/>
            </a:pPr>
            <a:endParaRPr lang="en-US" b="1" dirty="0" smtClean="0">
              <a:latin typeface="Times New Roman" pitchFamily="18" charset="0"/>
              <a:cs typeface="Times New Roman" pitchFamily="18" charset="0"/>
            </a:endParaRPr>
          </a:p>
          <a:p>
            <a:r>
              <a:rPr lang="en-US" dirty="0">
                <a:latin typeface="Times New Roman" pitchFamily="18" charset="0"/>
                <a:cs typeface="Times New Roman" pitchFamily="18" charset="0"/>
              </a:rPr>
              <a:t>Comment Crew (confirmed</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Comment Group (confirmed</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Shady Rat (possible)</a:t>
            </a:r>
          </a:p>
          <a:p>
            <a:pPr marL="0" indent="0">
              <a:buNone/>
            </a:pP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91143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itchFamily="18" charset="0"/>
                <a:cs typeface="Times New Roman" pitchFamily="18" charset="0"/>
              </a:rPr>
              <a:t>APT1 Attack Lifecycle &amp; Other Groups</a:t>
            </a:r>
            <a:endParaRPr lang="en-US" sz="3600" b="1" dirty="0">
              <a:latin typeface="Times New Roman" pitchFamily="18" charset="0"/>
              <a:cs typeface="Times New Roman" pitchFamily="18" charset="0"/>
            </a:endParaRPr>
          </a:p>
        </p:txBody>
      </p:sp>
      <p:sp>
        <p:nvSpPr>
          <p:cNvPr id="3" name="Content Placeholder 2"/>
          <p:cNvSpPr>
            <a:spLocks noGrp="1"/>
          </p:cNvSpPr>
          <p:nvPr>
            <p:ph sz="half" idx="1"/>
          </p:nvPr>
        </p:nvSpPr>
        <p:spPr/>
        <p:txBody>
          <a:bodyPr>
            <a:normAutofit lnSpcReduction="10000"/>
          </a:bodyPr>
          <a:lstStyle/>
          <a:p>
            <a:pPr marL="0" indent="0" algn="ctr">
              <a:buNone/>
            </a:pPr>
            <a:r>
              <a:rPr lang="en-US" sz="2400" b="1" dirty="0" smtClean="0">
                <a:latin typeface="Times New Roman" pitchFamily="18" charset="0"/>
                <a:cs typeface="Times New Roman" pitchFamily="18" charset="0"/>
              </a:rPr>
              <a:t>APT1 </a:t>
            </a:r>
            <a:r>
              <a:rPr lang="en-US" sz="2400" b="1" dirty="0">
                <a:latin typeface="Times New Roman" pitchFamily="18" charset="0"/>
                <a:cs typeface="Times New Roman" pitchFamily="18" charset="0"/>
              </a:rPr>
              <a:t>Attack </a:t>
            </a:r>
            <a:r>
              <a:rPr lang="en-US" sz="2400" b="1" dirty="0" smtClean="0">
                <a:latin typeface="Times New Roman" pitchFamily="18" charset="0"/>
                <a:cs typeface="Times New Roman" pitchFamily="18" charset="0"/>
              </a:rPr>
              <a:t>Lifecycle</a:t>
            </a:r>
          </a:p>
          <a:p>
            <a:r>
              <a:rPr lang="en-US" sz="2400" dirty="0">
                <a:latin typeface="Times New Roman" pitchFamily="18" charset="0"/>
                <a:cs typeface="Times New Roman" pitchFamily="18" charset="0"/>
              </a:rPr>
              <a:t>Initial </a:t>
            </a:r>
            <a:r>
              <a:rPr lang="en-US" sz="2400" dirty="0" smtClean="0">
                <a:latin typeface="Times New Roman" pitchFamily="18" charset="0"/>
                <a:cs typeface="Times New Roman" pitchFamily="18" charset="0"/>
              </a:rPr>
              <a:t>compromise </a:t>
            </a:r>
            <a:r>
              <a:rPr lang="en-US" sz="2400" dirty="0">
                <a:latin typeface="Times New Roman" pitchFamily="18" charset="0"/>
                <a:cs typeface="Times New Roman" pitchFamily="18" charset="0"/>
              </a:rPr>
              <a:t>– usually Spear Phishing</a:t>
            </a:r>
          </a:p>
          <a:p>
            <a:r>
              <a:rPr lang="en-US" sz="2400" dirty="0">
                <a:latin typeface="Times New Roman" pitchFamily="18" charset="0"/>
                <a:cs typeface="Times New Roman" pitchFamily="18" charset="0"/>
              </a:rPr>
              <a:t>Install a backdoor</a:t>
            </a:r>
          </a:p>
          <a:p>
            <a:r>
              <a:rPr lang="en-US" sz="2400" dirty="0">
                <a:latin typeface="Times New Roman" pitchFamily="18" charset="0"/>
                <a:cs typeface="Times New Roman" pitchFamily="18" charset="0"/>
              </a:rPr>
              <a:t>Escalate </a:t>
            </a:r>
            <a:r>
              <a:rPr lang="en-US" sz="2400" dirty="0" smtClean="0">
                <a:latin typeface="Times New Roman" pitchFamily="18" charset="0"/>
                <a:cs typeface="Times New Roman" pitchFamily="18" charset="0"/>
              </a:rPr>
              <a:t>privileges</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Explore the </a:t>
            </a:r>
            <a:r>
              <a:rPr lang="en-US" sz="2400" dirty="0" smtClean="0">
                <a:latin typeface="Times New Roman" pitchFamily="18" charset="0"/>
                <a:cs typeface="Times New Roman" pitchFamily="18" charset="0"/>
              </a:rPr>
              <a:t>compromised network</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Expand the </a:t>
            </a:r>
            <a:r>
              <a:rPr lang="en-US" sz="2400" dirty="0" smtClean="0">
                <a:latin typeface="Times New Roman" pitchFamily="18" charset="0"/>
                <a:cs typeface="Times New Roman" pitchFamily="18" charset="0"/>
              </a:rPr>
              <a:t>foothold</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Obtain </a:t>
            </a:r>
            <a:r>
              <a:rPr lang="en-US" sz="2400" dirty="0" smtClean="0">
                <a:latin typeface="Times New Roman" pitchFamily="18" charset="0"/>
                <a:cs typeface="Times New Roman" pitchFamily="18" charset="0"/>
              </a:rPr>
              <a:t>legitimate credentials</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Collect and </a:t>
            </a:r>
            <a:r>
              <a:rPr lang="en-US" sz="2400" dirty="0" smtClean="0">
                <a:latin typeface="Times New Roman" pitchFamily="18" charset="0"/>
                <a:cs typeface="Times New Roman" pitchFamily="18" charset="0"/>
              </a:rPr>
              <a:t>steal data </a:t>
            </a:r>
            <a:endParaRPr lang="en-US" sz="2400" dirty="0">
              <a:latin typeface="Times New Roman" pitchFamily="18" charset="0"/>
              <a:cs typeface="Times New Roman" pitchFamily="18" charset="0"/>
            </a:endParaRPr>
          </a:p>
          <a:p>
            <a:pPr marL="0" indent="0" algn="ctr">
              <a:buNone/>
            </a:pPr>
            <a:endParaRPr lang="en-US" sz="2400" b="1" dirty="0">
              <a:latin typeface="Times New Roman" pitchFamily="18" charset="0"/>
              <a:cs typeface="Times New Roman" pitchFamily="18" charset="0"/>
            </a:endParaRPr>
          </a:p>
        </p:txBody>
      </p:sp>
      <p:sp>
        <p:nvSpPr>
          <p:cNvPr id="4" name="Content Placeholder 3"/>
          <p:cNvSpPr>
            <a:spLocks noGrp="1"/>
          </p:cNvSpPr>
          <p:nvPr>
            <p:ph sz="half" idx="2"/>
          </p:nvPr>
        </p:nvSpPr>
        <p:spPr/>
        <p:txBody>
          <a:bodyPr>
            <a:normAutofit lnSpcReduction="10000"/>
          </a:bodyPr>
          <a:lstStyle/>
          <a:p>
            <a:pPr marL="0" indent="0">
              <a:buNone/>
            </a:pPr>
            <a:r>
              <a:rPr lang="en-US" sz="2400" b="1" dirty="0">
                <a:latin typeface="Times New Roman" pitchFamily="18" charset="0"/>
                <a:cs typeface="Times New Roman" pitchFamily="18" charset="0"/>
              </a:rPr>
              <a:t>APT1 – Not the only player</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Other Chinese (?) </a:t>
            </a:r>
            <a:r>
              <a:rPr lang="en-US" sz="2400" b="1" dirty="0" smtClean="0">
                <a:latin typeface="Times New Roman" pitchFamily="18" charset="0"/>
                <a:cs typeface="Times New Roman" pitchFamily="18" charset="0"/>
              </a:rPr>
              <a:t>Groups</a:t>
            </a:r>
          </a:p>
          <a:p>
            <a:r>
              <a:rPr lang="en-US" sz="2400" dirty="0">
                <a:latin typeface="Times New Roman" pitchFamily="18" charset="0"/>
                <a:cs typeface="Times New Roman" pitchFamily="18" charset="0"/>
              </a:rPr>
              <a:t>Nitro </a:t>
            </a:r>
            <a:r>
              <a:rPr lang="en-US" sz="2400" dirty="0" smtClean="0">
                <a:latin typeface="Times New Roman" pitchFamily="18" charset="0"/>
                <a:cs typeface="Times New Roman" pitchFamily="18" charset="0"/>
              </a:rPr>
              <a:t>Attacks</a:t>
            </a:r>
          </a:p>
          <a:p>
            <a:pPr marL="0" indent="0">
              <a:buNone/>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Elderwood</a:t>
            </a:r>
          </a:p>
          <a:p>
            <a:pPr marL="0" indent="0">
              <a:buNone/>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Sykipot</a:t>
            </a:r>
          </a:p>
          <a:p>
            <a:pPr marL="0" indent="0">
              <a:buNone/>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Aurora</a:t>
            </a:r>
          </a:p>
          <a:p>
            <a:pPr marL="0" indent="0">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Night Dragon</a:t>
            </a: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48205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6348</Words>
  <Application>Microsoft Office PowerPoint</Application>
  <PresentationFormat>On-screen Show (4:3)</PresentationFormat>
  <Paragraphs>1011</Paragraphs>
  <Slides>114</Slides>
  <Notes>88</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Office Theme</vt:lpstr>
      <vt:lpstr>    National Critical Intelligence Estimate presented by  Intelligentia Securitatem Machinis</vt:lpstr>
      <vt:lpstr>PowerPoint Presentation</vt:lpstr>
      <vt:lpstr>PowerPoint Presentation</vt:lpstr>
      <vt:lpstr>Agenda</vt:lpstr>
      <vt:lpstr>Agenda (cont)</vt:lpstr>
      <vt:lpstr>Executive Summary Political Estimate</vt:lpstr>
      <vt:lpstr>Executive Summary Military Estimate</vt:lpstr>
      <vt:lpstr>Executive Summary Economic Estimate</vt:lpstr>
      <vt:lpstr>Executive Summary Cyber Estimate</vt:lpstr>
      <vt:lpstr>PowerPoint Presentation</vt:lpstr>
      <vt:lpstr>“No organization or individual has the special right to overstep the Constitution and law, and any violation of the Constitution and the law must be investigated.”</vt:lpstr>
      <vt:lpstr>POLITICAL/DIPLOMATIC</vt:lpstr>
      <vt:lpstr>POLITICAL/DIPLOMATIC</vt:lpstr>
      <vt:lpstr>POLITICAL/DIPLOMATIC</vt:lpstr>
      <vt:lpstr>POLITICAL/DIPLOMATIC</vt:lpstr>
      <vt:lpstr>POLITICS/DIPLOMATIC</vt:lpstr>
      <vt:lpstr>POLITICAL/DIPLOMATIC</vt:lpstr>
      <vt:lpstr>POLITICAL/DIPLOMATIC</vt:lpstr>
      <vt:lpstr>POLITICAL/DIPLOMATIC</vt:lpstr>
      <vt:lpstr>POLITICS/DIPLOMATIC</vt:lpstr>
      <vt:lpstr>POLITICAL/DIPLOMATIC</vt:lpstr>
      <vt:lpstr>POLITICAL/DIPLOMATIC</vt:lpstr>
      <vt:lpstr>POLITICAL/DIPLOMATIC</vt:lpstr>
      <vt:lpstr>POLITICAL/DIPLOMATIC</vt:lpstr>
      <vt:lpstr>POLITICAL/DIPLOMATIC</vt:lpstr>
      <vt:lpstr>POLITICAL/DIPLOMATIC</vt:lpstr>
      <vt:lpstr>POLITICAL/DIPLOMATIC</vt:lpstr>
      <vt:lpstr>POLITICAL/DIPLOMATIC</vt:lpstr>
      <vt:lpstr>POLITICS/DIPLOMATIC</vt:lpstr>
      <vt:lpstr>POLITICAL/DIPLOMATIC</vt:lpstr>
      <vt:lpstr>POLITICAL/DIPLOMATIC</vt:lpstr>
      <vt:lpstr>POLITICAL/DIPLOMATIC</vt:lpstr>
      <vt:lpstr>POLITICAL/DIPLOMATIC</vt:lpstr>
      <vt:lpstr>POLITICAL/DIPLOMATIC</vt:lpstr>
      <vt:lpstr>POLITICAL/DIPLOMATIC</vt:lpstr>
      <vt:lpstr>Military Estimate</vt:lpstr>
      <vt:lpstr>Military   Facts</vt:lpstr>
      <vt:lpstr>PowerPoint Presentation</vt:lpstr>
      <vt:lpstr>National Command and Control</vt:lpstr>
      <vt:lpstr>PowerPoint Presentation</vt:lpstr>
      <vt:lpstr>Military  Facts</vt:lpstr>
      <vt:lpstr>Military  Facts</vt:lpstr>
      <vt:lpstr>PowerPoint Presentation</vt:lpstr>
      <vt:lpstr>People’s Liberation Army Regular Army</vt:lpstr>
      <vt:lpstr>People’s Liberation Army Special Operations Forces (SOF)-Army</vt:lpstr>
      <vt:lpstr>People’s Liberation Army Navy (PLAN)</vt:lpstr>
      <vt:lpstr>People’s Liberation Army Air Force (PLAAF)</vt:lpstr>
      <vt:lpstr>Second Artillery Corps</vt:lpstr>
      <vt:lpstr>Second Artillery Corps</vt:lpstr>
      <vt:lpstr>PowerPoint Presentation</vt:lpstr>
      <vt:lpstr>PowerPoint Presentation</vt:lpstr>
      <vt:lpstr>Key Judgments</vt:lpstr>
      <vt:lpstr>Chinese Economy</vt:lpstr>
      <vt:lpstr>History of Chinese Economy Facts</vt:lpstr>
      <vt:lpstr>PRC Economic Future Plan Facts</vt:lpstr>
      <vt:lpstr>Mao Zedong’s Lead Facts</vt:lpstr>
      <vt:lpstr> PRC  Business Cycle</vt:lpstr>
      <vt:lpstr>China’s 12th Five Year Plan (2011-2015)</vt:lpstr>
      <vt:lpstr>China’s 12th Five Year Plan (2011-2015)</vt:lpstr>
      <vt:lpstr>Measuring an Economy</vt:lpstr>
      <vt:lpstr>Current and Projected Economic Growth</vt:lpstr>
      <vt:lpstr>China at a Glance</vt:lpstr>
      <vt:lpstr>Applying the PPP to China’s Economy</vt:lpstr>
      <vt:lpstr>China’s Current World Economic Influence</vt:lpstr>
      <vt:lpstr>Chinese average real GDP growth among major global economies:  2008-2011</vt:lpstr>
      <vt:lpstr>Chinese Labor Costs</vt:lpstr>
      <vt:lpstr>Income Distribution</vt:lpstr>
      <vt:lpstr>China’s World Trade</vt:lpstr>
      <vt:lpstr>Impacts of Technological Change to Economy</vt:lpstr>
      <vt:lpstr>China’s Monopoly of Rare Earth Elements (REE)</vt:lpstr>
      <vt:lpstr>Devotion to Defense</vt:lpstr>
      <vt:lpstr>Long-Term Challenges:  Industry</vt:lpstr>
      <vt:lpstr>Long-Term Challenges:  China’s Banking System </vt:lpstr>
      <vt:lpstr>Long-Term Challenges: Undervalued Currency</vt:lpstr>
      <vt:lpstr>Economic Judgments</vt:lpstr>
      <vt:lpstr>Chinese Cyber</vt:lpstr>
      <vt:lpstr>GSD 3rd Department – Location General Staff Department</vt:lpstr>
      <vt:lpstr>GSD 3rd Department  Research Institutes</vt:lpstr>
      <vt:lpstr>GSD 3rd Departments – Bureaus</vt:lpstr>
      <vt:lpstr>GSD 3rd Department  Personnel Training</vt:lpstr>
      <vt:lpstr>PLA GSD 3rd Department 2nd Bureau (Unit 61398)</vt:lpstr>
      <vt:lpstr>Cyber Espionage Tasking</vt:lpstr>
      <vt:lpstr>Unit 61398 Subordination</vt:lpstr>
      <vt:lpstr>Unit 61398 Skill Requirements</vt:lpstr>
      <vt:lpstr>Cyber Espionage Groups</vt:lpstr>
      <vt:lpstr>APT1 and Unit 61398 Similar Characteristics</vt:lpstr>
      <vt:lpstr>Characteristics (cont)</vt:lpstr>
      <vt:lpstr>APT1 – Level of Effort</vt:lpstr>
      <vt:lpstr>APT1 – Local and Global Footprint</vt:lpstr>
      <vt:lpstr>APT1 Servers</vt:lpstr>
      <vt:lpstr>Operating Inside APT 1</vt:lpstr>
      <vt:lpstr>APT1 - Targets</vt:lpstr>
      <vt:lpstr>PowerPoint Presentation</vt:lpstr>
      <vt:lpstr>PowerPoint Presentation</vt:lpstr>
      <vt:lpstr>PowerPoint Presentation</vt:lpstr>
      <vt:lpstr>Type of Data</vt:lpstr>
      <vt:lpstr>Quantity of Data</vt:lpstr>
      <vt:lpstr>Data Use and AKA’s</vt:lpstr>
      <vt:lpstr>APT1 Attack Lifecycle &amp; Other Groups</vt:lpstr>
      <vt:lpstr>China’s Blue Army</vt:lpstr>
      <vt:lpstr>Social Implications of Cyber</vt:lpstr>
      <vt:lpstr>Governing Manifestations due to Cyber</vt:lpstr>
      <vt:lpstr>Cyber Judgments</vt:lpstr>
      <vt:lpstr>Countermeasure Recommendations</vt:lpstr>
      <vt:lpstr>References Primary</vt:lpstr>
      <vt:lpstr>References Primary</vt:lpstr>
      <vt:lpstr>References Primary</vt:lpstr>
      <vt:lpstr>References Secondary</vt:lpstr>
      <vt:lpstr>References Secondary</vt:lpstr>
      <vt:lpstr>References Secondary</vt:lpstr>
      <vt:lpstr>References Secondary</vt:lpstr>
      <vt:lpstr>References Secondary</vt:lpstr>
      <vt:lpstr>References Secondary</vt:lpstr>
      <vt:lpstr>References Government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Critical Intelligence Estimate presented by  Intelligentia Securitatem Machinis</dc:title>
  <dc:creator>Joseph Davis</dc:creator>
  <cp:lastModifiedBy>Allan big daddy</cp:lastModifiedBy>
  <cp:revision>126</cp:revision>
  <dcterms:created xsi:type="dcterms:W3CDTF">2013-03-28T02:11:18Z</dcterms:created>
  <dcterms:modified xsi:type="dcterms:W3CDTF">2017-02-27T17:39:27Z</dcterms:modified>
</cp:coreProperties>
</file>